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7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45" d="100"/>
          <a:sy n="45" d="100"/>
        </p:scale>
        <p:origin x="62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F2BFE-EA58-4B7A-9370-EF50E7C7AF72}" type="datetimeFigureOut">
              <a:rPr lang="en-GB" smtClean="0"/>
              <a:t>19/11/2019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6995B-B0EB-47A2-A1DC-FA2E9BD96E4E}" type="slidenum">
              <a:rPr lang="en-GB" smtClean="0"/>
              <a:t>‹#›</a:t>
            </a:fld>
            <a:endParaRPr lang="en-GB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3714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F2BFE-EA58-4B7A-9370-EF50E7C7AF72}" type="datetimeFigureOut">
              <a:rPr lang="en-GB" smtClean="0"/>
              <a:t>19/11/2019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6995B-B0EB-47A2-A1DC-FA2E9BD96E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1609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F2BFE-EA58-4B7A-9370-EF50E7C7AF72}" type="datetimeFigureOut">
              <a:rPr lang="en-GB" smtClean="0"/>
              <a:t>19/11/2019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6995B-B0EB-47A2-A1DC-FA2E9BD96E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14742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F2BFE-EA58-4B7A-9370-EF50E7C7AF72}" type="datetimeFigureOut">
              <a:rPr lang="en-GB" smtClean="0"/>
              <a:t>19/11/2019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6995B-B0EB-47A2-A1DC-FA2E9BD96E4E}" type="slidenum">
              <a:rPr lang="en-GB" smtClean="0"/>
              <a:t>‹#›</a:t>
            </a:fld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865650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F2BFE-EA58-4B7A-9370-EF50E7C7AF72}" type="datetimeFigureOut">
              <a:rPr lang="en-GB" smtClean="0"/>
              <a:t>19/11/2019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6995B-B0EB-47A2-A1DC-FA2E9BD96E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82861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F2BFE-EA58-4B7A-9370-EF50E7C7AF72}" type="datetimeFigureOut">
              <a:rPr lang="en-GB" smtClean="0"/>
              <a:t>19/11/2019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6995B-B0EB-47A2-A1DC-FA2E9BD96E4E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283621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F2BFE-EA58-4B7A-9370-EF50E7C7AF72}" type="datetimeFigureOut">
              <a:rPr lang="en-GB" smtClean="0"/>
              <a:t>19/11/2019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6995B-B0EB-47A2-A1DC-FA2E9BD96E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4510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F2BFE-EA58-4B7A-9370-EF50E7C7AF72}" type="datetimeFigureOut">
              <a:rPr lang="en-GB" smtClean="0"/>
              <a:t>19/11/2019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6995B-B0EB-47A2-A1DC-FA2E9BD96E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35832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F2BFE-EA58-4B7A-9370-EF50E7C7AF72}" type="datetimeFigureOut">
              <a:rPr lang="en-GB" smtClean="0"/>
              <a:t>19/11/2019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6995B-B0EB-47A2-A1DC-FA2E9BD96E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1610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F2BFE-EA58-4B7A-9370-EF50E7C7AF72}" type="datetimeFigureOut">
              <a:rPr lang="en-GB" smtClean="0"/>
              <a:t>19/11/2019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6995B-B0EB-47A2-A1DC-FA2E9BD96E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5140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F2BFE-EA58-4B7A-9370-EF50E7C7AF72}" type="datetimeFigureOut">
              <a:rPr lang="en-GB" smtClean="0"/>
              <a:t>19/11/2019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6995B-B0EB-47A2-A1DC-FA2E9BD96E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3070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F2BFE-EA58-4B7A-9370-EF50E7C7AF72}" type="datetimeFigureOut">
              <a:rPr lang="en-GB" smtClean="0"/>
              <a:t>19/11/2019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6995B-B0EB-47A2-A1DC-FA2E9BD96E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0247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F2BFE-EA58-4B7A-9370-EF50E7C7AF72}" type="datetimeFigureOut">
              <a:rPr lang="en-GB" smtClean="0"/>
              <a:t>19/11/2019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6995B-B0EB-47A2-A1DC-FA2E9BD96E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0587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F2BFE-EA58-4B7A-9370-EF50E7C7AF72}" type="datetimeFigureOut">
              <a:rPr lang="en-GB" smtClean="0"/>
              <a:t>19/11/2019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6995B-B0EB-47A2-A1DC-FA2E9BD96E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5859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F2BFE-EA58-4B7A-9370-EF50E7C7AF72}" type="datetimeFigureOut">
              <a:rPr lang="en-GB" smtClean="0"/>
              <a:t>19/11/2019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6995B-B0EB-47A2-A1DC-FA2E9BD96E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4908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F2BFE-EA58-4B7A-9370-EF50E7C7AF72}" type="datetimeFigureOut">
              <a:rPr lang="en-GB" smtClean="0"/>
              <a:t>19/11/2019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6995B-B0EB-47A2-A1DC-FA2E9BD96E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5636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F2BFE-EA58-4B7A-9370-EF50E7C7AF72}" type="datetimeFigureOut">
              <a:rPr lang="en-GB" smtClean="0"/>
              <a:t>19/11/2019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6995B-B0EB-47A2-A1DC-FA2E9BD96E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8617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7BF2BFE-EA58-4B7A-9370-EF50E7C7AF72}" type="datetimeFigureOut">
              <a:rPr lang="en-GB" smtClean="0"/>
              <a:t>19/11/2019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7C6995B-B0EB-47A2-A1DC-FA2E9BD96E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705624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  <p:sldLayoutId id="2147483750" r:id="rId13"/>
    <p:sldLayoutId id="2147483751" r:id="rId14"/>
    <p:sldLayoutId id="2147483752" r:id="rId15"/>
    <p:sldLayoutId id="2147483753" r:id="rId16"/>
    <p:sldLayoutId id="2147483754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International Bodies to Assist in Tracing and Recovering the Proceeds of Crime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Alex Ferguson</a:t>
            </a:r>
          </a:p>
          <a:p>
            <a:r>
              <a:rPr lang="en-GB" dirty="0" smtClean="0"/>
              <a:t>Asset Recovery Lawyer</a:t>
            </a:r>
          </a:p>
          <a:p>
            <a:r>
              <a:rPr lang="en-GB" dirty="0" smtClean="0"/>
              <a:t>International Co-operation Asset Recovery Team</a:t>
            </a:r>
          </a:p>
          <a:p>
            <a:r>
              <a:rPr lang="en-GB" dirty="0" smtClean="0"/>
              <a:t>Guernsey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3910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4515" y="2388188"/>
            <a:ext cx="8534400" cy="1507067"/>
          </a:xfrm>
        </p:spPr>
        <p:txBody>
          <a:bodyPr/>
          <a:lstStyle/>
          <a:p>
            <a:r>
              <a:rPr lang="en-GB" dirty="0" smtClean="0"/>
              <a:t>Any other international bodies?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9743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718914" y="2743402"/>
            <a:ext cx="4169731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6600" dirty="0" smtClean="0"/>
              <a:t>Questions?</a:t>
            </a:r>
            <a:endParaRPr lang="en-GB" sz="66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9210" y="0"/>
            <a:ext cx="2838450" cy="2724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1717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Asset Recovery In the Modern World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In majority of criminal cases there will be an international element.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How can investigators and prosecutors obtain assistance in tracing, freezing and recovering the proceeds of crime?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What is the best way to describe international co-operation?</a:t>
            </a:r>
          </a:p>
        </p:txBody>
      </p:sp>
    </p:spTree>
    <p:extLst>
      <p:ext uri="{BB962C8B-B14F-4D97-AF65-F5344CB8AC3E}">
        <p14:creationId xmlns:p14="http://schemas.microsoft.com/office/powerpoint/2010/main" val="3415354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520" y="158596"/>
            <a:ext cx="8534400" cy="1507067"/>
          </a:xfrm>
        </p:spPr>
        <p:txBody>
          <a:bodyPr/>
          <a:lstStyle/>
          <a:p>
            <a:r>
              <a:rPr lang="en-GB" dirty="0" smtClean="0"/>
              <a:t>International Co-operation is best described as: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33056" y="1930807"/>
            <a:ext cx="3629025" cy="18669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80703" y="1930807"/>
            <a:ext cx="3609975" cy="2286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55595" y="4327995"/>
            <a:ext cx="4286250" cy="240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7500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International Bodies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Asset Recovery Networks;</a:t>
            </a:r>
          </a:p>
          <a:p>
            <a:endParaRPr lang="en-GB" dirty="0"/>
          </a:p>
          <a:p>
            <a:r>
              <a:rPr lang="en-GB" dirty="0" smtClean="0"/>
              <a:t>International Association of Prosecutors;</a:t>
            </a:r>
          </a:p>
          <a:p>
            <a:endParaRPr lang="en-GB" dirty="0"/>
          </a:p>
          <a:p>
            <a:r>
              <a:rPr lang="en-GB" dirty="0" smtClean="0"/>
              <a:t>World Bank;</a:t>
            </a:r>
          </a:p>
          <a:p>
            <a:endParaRPr lang="en-GB" dirty="0"/>
          </a:p>
          <a:p>
            <a:r>
              <a:rPr lang="en-GB" dirty="0" smtClean="0"/>
              <a:t>Egmont;</a:t>
            </a:r>
          </a:p>
          <a:p>
            <a:endParaRPr lang="en-GB" dirty="0"/>
          </a:p>
          <a:p>
            <a:r>
              <a:rPr lang="en-GB" dirty="0" smtClean="0"/>
              <a:t>Transparency International.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59633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9803" y="317417"/>
            <a:ext cx="10515600" cy="1325563"/>
          </a:xfrm>
        </p:spPr>
        <p:txBody>
          <a:bodyPr/>
          <a:lstStyle/>
          <a:p>
            <a:r>
              <a:rPr lang="en-GB" dirty="0" smtClean="0"/>
              <a:t>Asset Recovery Networks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9803" y="1348545"/>
            <a:ext cx="11375004" cy="5314647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dirty="0" smtClean="0"/>
              <a:t>There are currently 8 networks across the globe:</a:t>
            </a:r>
          </a:p>
          <a:p>
            <a:r>
              <a:rPr lang="en-GB" dirty="0" smtClean="0"/>
              <a:t>CARIN;</a:t>
            </a:r>
          </a:p>
          <a:p>
            <a:endParaRPr lang="en-GB" dirty="0"/>
          </a:p>
          <a:p>
            <a:r>
              <a:rPr lang="en-GB" dirty="0" smtClean="0"/>
              <a:t>ARIN-AP</a:t>
            </a:r>
          </a:p>
          <a:p>
            <a:endParaRPr lang="en-GB" dirty="0"/>
          </a:p>
          <a:p>
            <a:r>
              <a:rPr lang="en-GB" dirty="0" smtClean="0"/>
              <a:t>ARINSA;</a:t>
            </a:r>
          </a:p>
          <a:p>
            <a:endParaRPr lang="en-GB" dirty="0"/>
          </a:p>
          <a:p>
            <a:r>
              <a:rPr lang="en-GB" dirty="0" smtClean="0"/>
              <a:t>ARIN-EA</a:t>
            </a:r>
          </a:p>
          <a:p>
            <a:endParaRPr lang="en-GB" dirty="0"/>
          </a:p>
          <a:p>
            <a:r>
              <a:rPr lang="en-GB" dirty="0" smtClean="0"/>
              <a:t>ARINWA</a:t>
            </a:r>
          </a:p>
          <a:p>
            <a:endParaRPr lang="en-GB" dirty="0"/>
          </a:p>
          <a:p>
            <a:r>
              <a:rPr lang="en-GB" dirty="0" smtClean="0"/>
              <a:t>RRAG</a:t>
            </a:r>
          </a:p>
          <a:p>
            <a:endParaRPr lang="en-GB" dirty="0"/>
          </a:p>
          <a:p>
            <a:r>
              <a:rPr lang="en-GB" dirty="0" smtClean="0"/>
              <a:t>ARIN-CARIB;</a:t>
            </a:r>
          </a:p>
          <a:p>
            <a:endParaRPr lang="en-GB" dirty="0"/>
          </a:p>
          <a:p>
            <a:r>
              <a:rPr lang="en-GB" dirty="0" smtClean="0"/>
              <a:t>ARIN-WCA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77530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729" y="365125"/>
            <a:ext cx="10515600" cy="1325563"/>
          </a:xfrm>
        </p:spPr>
        <p:txBody>
          <a:bodyPr/>
          <a:lstStyle/>
          <a:p>
            <a:r>
              <a:rPr lang="en-GB" dirty="0" smtClean="0"/>
              <a:t>International Association of Prosecutors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7133" y="2037522"/>
            <a:ext cx="8534400" cy="3615267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Established in June 1995 to tackle transnational crime, particularly drug trafficking, money laundering and fraud;</a:t>
            </a:r>
          </a:p>
          <a:p>
            <a:r>
              <a:rPr lang="en-GB" dirty="0" smtClean="0"/>
              <a:t>It has 183 organisational members in over 177 countries representing every continent;</a:t>
            </a:r>
          </a:p>
          <a:p>
            <a:r>
              <a:rPr lang="en-GB" dirty="0" smtClean="0"/>
              <a:t>The Network of Anti-Corruption Prosecutors (NACP) is part of IAP;</a:t>
            </a:r>
          </a:p>
          <a:p>
            <a:r>
              <a:rPr lang="en-GB" dirty="0" smtClean="0"/>
              <a:t>NACP takes on an active and leading role in the fight against corruption;</a:t>
            </a:r>
          </a:p>
          <a:p>
            <a:r>
              <a:rPr lang="en-GB" dirty="0" smtClean="0"/>
              <a:t>It provides a global forum through which prosecutors can exchange experience, identify common challenges &amp; sharing best practice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29816" y="83489"/>
            <a:ext cx="2124075" cy="1607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5499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437" y="203110"/>
            <a:ext cx="10515600" cy="1325563"/>
          </a:xfrm>
        </p:spPr>
        <p:txBody>
          <a:bodyPr>
            <a:normAutofit/>
          </a:bodyPr>
          <a:lstStyle/>
          <a:p>
            <a:r>
              <a:rPr lang="en-GB" dirty="0" smtClean="0"/>
              <a:t>World Bank – Stolen Asset Recovery Initiative (</a:t>
            </a:r>
            <a:r>
              <a:rPr lang="en-GB" dirty="0" err="1" smtClean="0"/>
              <a:t>StAR</a:t>
            </a:r>
            <a:r>
              <a:rPr lang="en-GB" dirty="0" smtClean="0"/>
              <a:t>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437" y="1830788"/>
            <a:ext cx="8534400" cy="3615267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A partnership between the World Bank Group and the United Nations Office on Drugs and Crime (UNODC) that supports international efforts to end safe havens for corrupt funds;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err="1" smtClean="0"/>
              <a:t>StAR</a:t>
            </a:r>
            <a:r>
              <a:rPr lang="en-GB" dirty="0" smtClean="0"/>
              <a:t> provides platforms for dialogue and collaboration and facilitates contact among different jurisdictions involved in asset recovery;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err="1" smtClean="0"/>
              <a:t>StAR</a:t>
            </a:r>
            <a:r>
              <a:rPr lang="en-GB" dirty="0" smtClean="0"/>
              <a:t> works with partners around the world to develop the most effective tools to tackle and prevent the theft of assets critical to development;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5479" y="236903"/>
            <a:ext cx="1445232" cy="916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8057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Egmont Group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It is a united body of 164 Financial Intelligence Units;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Provides a platform for the secure exchange of expertise and financial intelligence to combat money laundering and terrorist financing;</a:t>
            </a:r>
          </a:p>
          <a:p>
            <a:endParaRPr lang="en-GB" dirty="0"/>
          </a:p>
          <a:p>
            <a:r>
              <a:rPr lang="en-GB" dirty="0" smtClean="0"/>
              <a:t>Can only provide intelligence which can be used to progress a case/investigation but not to be used as evidence. </a:t>
            </a:r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54142" y="4121677"/>
            <a:ext cx="3409950" cy="2238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0681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Transparency International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global movement with one vision, to free the world of corruption, by giving a voice to the victims and witnesses of corruption;</a:t>
            </a:r>
          </a:p>
          <a:p>
            <a:endParaRPr lang="en-GB" dirty="0"/>
          </a:p>
          <a:p>
            <a:r>
              <a:rPr lang="en-GB" dirty="0" smtClean="0"/>
              <a:t>It has chapters in over 100 countries and an international secretariat based in Berlin;</a:t>
            </a:r>
          </a:p>
          <a:p>
            <a:endParaRPr lang="en-GB" dirty="0"/>
          </a:p>
          <a:p>
            <a:r>
              <a:rPr lang="en-GB" dirty="0" smtClean="0"/>
              <a:t>Can assist with queries relating to ongoing investigations/cases.</a:t>
            </a:r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2583" y="246491"/>
            <a:ext cx="3619417" cy="1690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6857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AD2E03"/>
      </a:dk2>
      <a:lt2>
        <a:srgbClr val="D75626"/>
      </a:lt2>
      <a:accent1>
        <a:srgbClr val="760603"/>
      </a:accent1>
      <a:accent2>
        <a:srgbClr val="FA9C1F"/>
      </a:accent2>
      <a:accent3>
        <a:srgbClr val="D9BB55"/>
      </a:accent3>
      <a:accent4>
        <a:srgbClr val="829551"/>
      </a:accent4>
      <a:accent5>
        <a:srgbClr val="58A28B"/>
      </a:accent5>
      <a:accent6>
        <a:srgbClr val="426480"/>
      </a:accent6>
      <a:hlink>
        <a:srgbClr val="460402"/>
      </a:hlink>
      <a:folHlink>
        <a:srgbClr val="991111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4000"/>
                <a:hueMod val="22000"/>
                <a:satMod val="220000"/>
                <a:lumMod val="6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903AAAE-3EA5-424A-B142-CC51DC1F897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95</TotalTime>
  <Words>396</Words>
  <Application>Microsoft Office PowerPoint</Application>
  <PresentationFormat>Widescreen</PresentationFormat>
  <Paragraphs>65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Century Gothic</vt:lpstr>
      <vt:lpstr>Wingdings 3</vt:lpstr>
      <vt:lpstr>Slice</vt:lpstr>
      <vt:lpstr>International Bodies to Assist in Tracing and Recovering the Proceeds of Crime</vt:lpstr>
      <vt:lpstr>Asset Recovery In the Modern World</vt:lpstr>
      <vt:lpstr>International Co-operation is best described as:</vt:lpstr>
      <vt:lpstr>International Bodies</vt:lpstr>
      <vt:lpstr>Asset Recovery Networks</vt:lpstr>
      <vt:lpstr>International Association of Prosecutors</vt:lpstr>
      <vt:lpstr>World Bank – Stolen Asset Recovery Initiative (StAR)</vt:lpstr>
      <vt:lpstr>The Egmont Group</vt:lpstr>
      <vt:lpstr>Transparency International</vt:lpstr>
      <vt:lpstr>Any other international bodies?</vt:lpstr>
      <vt:lpstr>PowerPoint Presentation</vt:lpstr>
    </vt:vector>
  </TitlesOfParts>
  <Company>States of Guernsey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International Bodies to Assist in Tracing and Recovering the Proceeds of Crime</dc:title>
  <dc:creator>Alex Ferguson</dc:creator>
  <cp:lastModifiedBy>Juliet Mule</cp:lastModifiedBy>
  <cp:revision>10</cp:revision>
  <dcterms:created xsi:type="dcterms:W3CDTF">2019-11-18T09:25:00Z</dcterms:created>
  <dcterms:modified xsi:type="dcterms:W3CDTF">2019-11-19T06:12:30Z</dcterms:modified>
</cp:coreProperties>
</file>