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5" d="100"/>
          <a:sy n="45" d="100"/>
        </p:scale>
        <p:origin x="67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7D9E97D-6F97-4560-9521-DC90BE947C66}" type="datetimeFigureOut">
              <a:rPr lang="en-GB" smtClean="0"/>
              <a:t>19/11/2019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E333B-8D23-44C6-97F2-8DFDBD892A31}"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13833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D7D9E97D-6F97-4560-9521-DC90BE947C66}" type="datetimeFigureOut">
              <a:rPr lang="en-GB" smtClean="0"/>
              <a:t>19/11/2019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2321191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D9E97D-6F97-4560-9521-DC90BE947C66}" type="datetimeFigureOut">
              <a:rPr lang="en-GB" smtClean="0"/>
              <a:t>19/11/2019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1045237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D9E97D-6F97-4560-9521-DC90BE947C66}" type="datetimeFigureOut">
              <a:rPr lang="en-GB" smtClean="0"/>
              <a:t>19/11/2019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E333B-8D23-44C6-97F2-8DFDBD892A31}"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0778738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D9E97D-6F97-4560-9521-DC90BE947C66}" type="datetimeFigureOut">
              <a:rPr lang="en-GB" smtClean="0"/>
              <a:t>19/11/2019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1009658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D9E97D-6F97-4560-9521-DC90BE947C66}" type="datetimeFigureOut">
              <a:rPr lang="en-GB" smtClean="0"/>
              <a:t>19/11/2019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E333B-8D23-44C6-97F2-8DFDBD892A31}"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223728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D9E97D-6F97-4560-9521-DC90BE947C66}" type="datetimeFigureOut">
              <a:rPr lang="en-GB" smtClean="0"/>
              <a:t>19/11/2019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40761602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D9E97D-6F97-4560-9521-DC90BE947C66}" type="datetimeFigureOut">
              <a:rPr lang="en-GB" smtClean="0"/>
              <a:t>19/11/2019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37389929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D9E97D-6F97-4560-9521-DC90BE947C66}" type="datetimeFigureOut">
              <a:rPr lang="en-GB" smtClean="0"/>
              <a:t>19/11/2019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2080379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D9E97D-6F97-4560-9521-DC90BE947C66}" type="datetimeFigureOut">
              <a:rPr lang="en-GB" smtClean="0"/>
              <a:t>19/11/2019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800557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D9E97D-6F97-4560-9521-DC90BE947C66}" type="datetimeFigureOut">
              <a:rPr lang="en-GB" smtClean="0"/>
              <a:t>19/11/2019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2384496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7D9E97D-6F97-4560-9521-DC90BE947C66}" type="datetimeFigureOut">
              <a:rPr lang="en-GB" smtClean="0"/>
              <a:t>19/11/2019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102453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D9E97D-6F97-4560-9521-DC90BE947C66}" type="datetimeFigureOut">
              <a:rPr lang="en-GB" smtClean="0"/>
              <a:t>19/11/2019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1998732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7D9E97D-6F97-4560-9521-DC90BE947C66}" type="datetimeFigureOut">
              <a:rPr lang="en-GB" smtClean="0"/>
              <a:t>19/11/2019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3431752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D9E97D-6F97-4560-9521-DC90BE947C66}" type="datetimeFigureOut">
              <a:rPr lang="en-GB" smtClean="0"/>
              <a:t>19/11/2019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296075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D9E97D-6F97-4560-9521-DC90BE947C66}" type="datetimeFigureOut">
              <a:rPr lang="en-GB" smtClean="0"/>
              <a:t>19/11/2019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2926379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D9E97D-6F97-4560-9521-DC90BE947C66}" type="datetimeFigureOut">
              <a:rPr lang="en-GB" smtClean="0"/>
              <a:t>19/11/2019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E5E333B-8D23-44C6-97F2-8DFDBD892A31}" type="slidenum">
              <a:rPr lang="en-GB" smtClean="0"/>
              <a:t>‹#›</a:t>
            </a:fld>
            <a:endParaRPr lang="en-GB"/>
          </a:p>
        </p:txBody>
      </p:sp>
    </p:spTree>
    <p:extLst>
      <p:ext uri="{BB962C8B-B14F-4D97-AF65-F5344CB8AC3E}">
        <p14:creationId xmlns:p14="http://schemas.microsoft.com/office/powerpoint/2010/main" val="1695610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7D9E97D-6F97-4560-9521-DC90BE947C66}" type="datetimeFigureOut">
              <a:rPr lang="en-GB" smtClean="0"/>
              <a:t>19/11/2019</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E5E333B-8D23-44C6-97F2-8DFDBD892A31}" type="slidenum">
              <a:rPr lang="en-GB" smtClean="0"/>
              <a:t>‹#›</a:t>
            </a:fld>
            <a:endParaRPr lang="en-GB"/>
          </a:p>
        </p:txBody>
      </p:sp>
    </p:spTree>
    <p:extLst>
      <p:ext uri="{BB962C8B-B14F-4D97-AF65-F5344CB8AC3E}">
        <p14:creationId xmlns:p14="http://schemas.microsoft.com/office/powerpoint/2010/main" val="1430052408"/>
      </p:ext>
    </p:extLst>
  </p:cSld>
  <p:clrMap bg1="dk1" tx1="lt1" bg2="dk2" tx2="lt2" accent1="accent1" accent2="accent2" accent3="accent3" accent4="accent4" accent5="accent5" accent6="accent6" hlink="hlink" folHlink="folHlink"/>
  <p:sldLayoutIdLst>
    <p:sldLayoutId id="2147483846" r:id="rId1"/>
    <p:sldLayoutId id="2147483847" r:id="rId2"/>
    <p:sldLayoutId id="2147483848" r:id="rId3"/>
    <p:sldLayoutId id="2147483849" r:id="rId4"/>
    <p:sldLayoutId id="2147483850" r:id="rId5"/>
    <p:sldLayoutId id="2147483851" r:id="rId6"/>
    <p:sldLayoutId id="2147483852" r:id="rId7"/>
    <p:sldLayoutId id="2147483853" r:id="rId8"/>
    <p:sldLayoutId id="2147483854" r:id="rId9"/>
    <p:sldLayoutId id="2147483855" r:id="rId10"/>
    <p:sldLayoutId id="2147483856" r:id="rId11"/>
    <p:sldLayoutId id="2147483857" r:id="rId12"/>
    <p:sldLayoutId id="2147483858" r:id="rId13"/>
    <p:sldLayoutId id="2147483859" r:id="rId14"/>
    <p:sldLayoutId id="2147483860" r:id="rId15"/>
    <p:sldLayoutId id="2147483861" r:id="rId16"/>
    <p:sldLayoutId id="2147483862"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79F3A-5CB2-45BC-9211-D83781601413}"/>
              </a:ext>
            </a:extLst>
          </p:cNvPr>
          <p:cNvSpPr>
            <a:spLocks noGrp="1"/>
          </p:cNvSpPr>
          <p:nvPr>
            <p:ph type="title"/>
          </p:nvPr>
        </p:nvSpPr>
        <p:spPr/>
        <p:txBody>
          <a:bodyPr>
            <a:noAutofit/>
          </a:bodyPr>
          <a:lstStyle/>
          <a:p>
            <a:r>
              <a:rPr lang="en-GB" sz="5400" dirty="0"/>
              <a:t>The Use of Plea Bargaining and ADR in Criminal Cases</a:t>
            </a:r>
          </a:p>
        </p:txBody>
      </p:sp>
      <p:sp>
        <p:nvSpPr>
          <p:cNvPr id="3" name="Text Placeholder 2">
            <a:extLst>
              <a:ext uri="{FF2B5EF4-FFF2-40B4-BE49-F238E27FC236}">
                <a16:creationId xmlns:a16="http://schemas.microsoft.com/office/drawing/2014/main" id="{7A4DE9A3-7A71-4688-969E-256EC9B154A5}"/>
              </a:ext>
            </a:extLst>
          </p:cNvPr>
          <p:cNvSpPr>
            <a:spLocks noGrp="1"/>
          </p:cNvSpPr>
          <p:nvPr>
            <p:ph type="body" idx="1"/>
          </p:nvPr>
        </p:nvSpPr>
        <p:spPr/>
        <p:txBody>
          <a:bodyPr>
            <a:normAutofit/>
          </a:bodyPr>
          <a:lstStyle/>
          <a:p>
            <a:r>
              <a:rPr lang="en-GB" dirty="0"/>
              <a:t>Alex Ferguson</a:t>
            </a:r>
          </a:p>
          <a:p>
            <a:r>
              <a:rPr lang="en-GB" dirty="0"/>
              <a:t>Asset Recovery Lawyer</a:t>
            </a:r>
          </a:p>
          <a:p>
            <a:r>
              <a:rPr lang="en-GB" dirty="0"/>
              <a:t>International Co-operation Asset Recovery Team</a:t>
            </a:r>
          </a:p>
        </p:txBody>
      </p:sp>
      <p:pic>
        <p:nvPicPr>
          <p:cNvPr id="4" name="Picture 3">
            <a:extLst>
              <a:ext uri="{FF2B5EF4-FFF2-40B4-BE49-F238E27FC236}">
                <a16:creationId xmlns:a16="http://schemas.microsoft.com/office/drawing/2014/main" id="{1256D1A9-84CC-421B-BFFE-20F21819C539}"/>
              </a:ext>
            </a:extLst>
          </p:cNvPr>
          <p:cNvPicPr>
            <a:picLocks noChangeAspect="1"/>
          </p:cNvPicPr>
          <p:nvPr/>
        </p:nvPicPr>
        <p:blipFill>
          <a:blip r:embed="rId2"/>
          <a:stretch>
            <a:fillRect/>
          </a:stretch>
        </p:blipFill>
        <p:spPr>
          <a:xfrm>
            <a:off x="3212381" y="-18356"/>
            <a:ext cx="6157494" cy="1554615"/>
          </a:xfrm>
          <a:prstGeom prst="rect">
            <a:avLst/>
          </a:prstGeom>
        </p:spPr>
      </p:pic>
    </p:spTree>
    <p:extLst>
      <p:ext uri="{BB962C8B-B14F-4D97-AF65-F5344CB8AC3E}">
        <p14:creationId xmlns:p14="http://schemas.microsoft.com/office/powerpoint/2010/main" val="30027925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6DB4D-DA0D-4DA0-89E2-8EBEEB039F6B}"/>
              </a:ext>
            </a:extLst>
          </p:cNvPr>
          <p:cNvSpPr>
            <a:spLocks noGrp="1"/>
          </p:cNvSpPr>
          <p:nvPr>
            <p:ph type="title"/>
          </p:nvPr>
        </p:nvSpPr>
        <p:spPr>
          <a:xfrm>
            <a:off x="196015" y="0"/>
            <a:ext cx="8534400" cy="1507067"/>
          </a:xfrm>
        </p:spPr>
        <p:txBody>
          <a:bodyPr/>
          <a:lstStyle/>
          <a:p>
            <a:r>
              <a:rPr lang="en-GB" b="1" dirty="0"/>
              <a:t>DPAs, Key Features</a:t>
            </a:r>
          </a:p>
        </p:txBody>
      </p:sp>
      <p:sp>
        <p:nvSpPr>
          <p:cNvPr id="3" name="Content Placeholder 2">
            <a:extLst>
              <a:ext uri="{FF2B5EF4-FFF2-40B4-BE49-F238E27FC236}">
                <a16:creationId xmlns:a16="http://schemas.microsoft.com/office/drawing/2014/main" id="{541D6AD6-4AE0-4613-8F64-5176CEEFCA07}"/>
              </a:ext>
            </a:extLst>
          </p:cNvPr>
          <p:cNvSpPr>
            <a:spLocks noGrp="1"/>
          </p:cNvSpPr>
          <p:nvPr>
            <p:ph idx="1"/>
          </p:nvPr>
        </p:nvSpPr>
        <p:spPr>
          <a:xfrm>
            <a:off x="196014" y="1886919"/>
            <a:ext cx="11528453" cy="3615267"/>
          </a:xfrm>
        </p:spPr>
        <p:txBody>
          <a:bodyPr>
            <a:normAutofit lnSpcReduction="10000"/>
          </a:bodyPr>
          <a:lstStyle/>
          <a:p>
            <a:r>
              <a:rPr lang="en-GB" dirty="0"/>
              <a:t>They apply to organisations and not individuals;</a:t>
            </a:r>
          </a:p>
          <a:p>
            <a:endParaRPr lang="en-GB" dirty="0"/>
          </a:p>
          <a:p>
            <a:r>
              <a:rPr lang="en-GB" dirty="0"/>
              <a:t>They enable a corporate body to make full reparation for criminal behaviour without the collateral damage of a conviction e.g. sanctions or reputational damage;</a:t>
            </a:r>
          </a:p>
          <a:p>
            <a:endParaRPr lang="en-GB" dirty="0"/>
          </a:p>
          <a:p>
            <a:r>
              <a:rPr lang="en-GB" dirty="0"/>
              <a:t>They are concluded under the supervision of a Judge, who must be convinced that the DPA is in the interests of justice;</a:t>
            </a:r>
          </a:p>
          <a:p>
            <a:endParaRPr lang="en-GB" dirty="0"/>
          </a:p>
          <a:p>
            <a:r>
              <a:rPr lang="en-GB" dirty="0"/>
              <a:t>They avoid lengthy costly trials and they are transparent public events </a:t>
            </a:r>
          </a:p>
        </p:txBody>
      </p:sp>
    </p:spTree>
    <p:extLst>
      <p:ext uri="{BB962C8B-B14F-4D97-AF65-F5344CB8AC3E}">
        <p14:creationId xmlns:p14="http://schemas.microsoft.com/office/powerpoint/2010/main" val="1807683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9836E-34AF-4575-8E5F-21751BC7209A}"/>
              </a:ext>
            </a:extLst>
          </p:cNvPr>
          <p:cNvSpPr>
            <a:spLocks noGrp="1"/>
          </p:cNvSpPr>
          <p:nvPr>
            <p:ph type="title"/>
          </p:nvPr>
        </p:nvSpPr>
        <p:spPr>
          <a:xfrm>
            <a:off x="327751" y="-61421"/>
            <a:ext cx="8534400" cy="1507067"/>
          </a:xfrm>
        </p:spPr>
        <p:txBody>
          <a:bodyPr/>
          <a:lstStyle/>
          <a:p>
            <a:r>
              <a:rPr lang="en-GB" b="1" dirty="0"/>
              <a:t>How do DPAs work?</a:t>
            </a:r>
          </a:p>
        </p:txBody>
      </p:sp>
      <p:sp>
        <p:nvSpPr>
          <p:cNvPr id="3" name="Content Placeholder 2">
            <a:extLst>
              <a:ext uri="{FF2B5EF4-FFF2-40B4-BE49-F238E27FC236}">
                <a16:creationId xmlns:a16="http://schemas.microsoft.com/office/drawing/2014/main" id="{9E065BEE-DBC4-4A4A-B22D-52FD6EDF9F3E}"/>
              </a:ext>
            </a:extLst>
          </p:cNvPr>
          <p:cNvSpPr>
            <a:spLocks noGrp="1"/>
          </p:cNvSpPr>
          <p:nvPr>
            <p:ph idx="1"/>
          </p:nvPr>
        </p:nvSpPr>
        <p:spPr>
          <a:xfrm>
            <a:off x="327751" y="1631894"/>
            <a:ext cx="10515600" cy="4940935"/>
          </a:xfrm>
        </p:spPr>
        <p:txBody>
          <a:bodyPr>
            <a:normAutofit/>
          </a:bodyPr>
          <a:lstStyle/>
          <a:p>
            <a:r>
              <a:rPr lang="en-GB" dirty="0"/>
              <a:t>A prosecutor charges a company with an offence but proceedings are automatically suspended if the DPA is approved by the Judge;</a:t>
            </a:r>
          </a:p>
          <a:p>
            <a:endParaRPr lang="en-GB" dirty="0"/>
          </a:p>
          <a:p>
            <a:r>
              <a:rPr lang="en-GB" dirty="0"/>
              <a:t>A company would only be invited to enter into DPA negotiations if there were full co-operation with the investigation;</a:t>
            </a:r>
          </a:p>
          <a:p>
            <a:endParaRPr lang="en-GB" dirty="0"/>
          </a:p>
          <a:p>
            <a:r>
              <a:rPr lang="en-GB" dirty="0"/>
              <a:t>If negotiations go ahead, the company agrees to a number of terms, such as paying a financial penalty, paying compensation and co-operating with future prosecutions of individuals;</a:t>
            </a:r>
          </a:p>
          <a:p>
            <a:endParaRPr lang="en-GB" dirty="0"/>
          </a:p>
          <a:p>
            <a:r>
              <a:rPr lang="en-GB" dirty="0"/>
              <a:t>If the company does not honour the </a:t>
            </a:r>
            <a:r>
              <a:rPr lang="en-GB" dirty="0" err="1"/>
              <a:t>the</a:t>
            </a:r>
            <a:r>
              <a:rPr lang="en-GB" dirty="0"/>
              <a:t> conditions then the prosecution may resume.</a:t>
            </a:r>
          </a:p>
          <a:p>
            <a:endParaRPr lang="en-GB" dirty="0"/>
          </a:p>
        </p:txBody>
      </p:sp>
    </p:spTree>
    <p:extLst>
      <p:ext uri="{BB962C8B-B14F-4D97-AF65-F5344CB8AC3E}">
        <p14:creationId xmlns:p14="http://schemas.microsoft.com/office/powerpoint/2010/main" val="3016499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F4E3FE-56C1-4E20-B5B7-4411FD6B05C5}"/>
              </a:ext>
            </a:extLst>
          </p:cNvPr>
          <p:cNvSpPr>
            <a:spLocks noGrp="1"/>
          </p:cNvSpPr>
          <p:nvPr>
            <p:ph type="title"/>
          </p:nvPr>
        </p:nvSpPr>
        <p:spPr>
          <a:xfrm>
            <a:off x="308008" y="91440"/>
            <a:ext cx="10515600" cy="1325563"/>
          </a:xfrm>
        </p:spPr>
        <p:txBody>
          <a:bodyPr/>
          <a:lstStyle/>
          <a:p>
            <a:r>
              <a:rPr lang="en-GB" b="1" dirty="0"/>
              <a:t>Current DPAs</a:t>
            </a:r>
          </a:p>
        </p:txBody>
      </p:sp>
      <p:sp>
        <p:nvSpPr>
          <p:cNvPr id="3" name="Content Placeholder 2">
            <a:extLst>
              <a:ext uri="{FF2B5EF4-FFF2-40B4-BE49-F238E27FC236}">
                <a16:creationId xmlns:a16="http://schemas.microsoft.com/office/drawing/2014/main" id="{1CE30273-7B9B-4A96-B723-55737D6C5BC4}"/>
              </a:ext>
            </a:extLst>
          </p:cNvPr>
          <p:cNvSpPr>
            <a:spLocks noGrp="1"/>
          </p:cNvSpPr>
          <p:nvPr>
            <p:ph idx="1"/>
          </p:nvPr>
        </p:nvSpPr>
        <p:spPr>
          <a:xfrm>
            <a:off x="308008" y="1318662"/>
            <a:ext cx="11045792" cy="5447898"/>
          </a:xfrm>
        </p:spPr>
        <p:txBody>
          <a:bodyPr>
            <a:normAutofit/>
          </a:bodyPr>
          <a:lstStyle/>
          <a:p>
            <a:r>
              <a:rPr lang="en-GB" dirty="0"/>
              <a:t>Standard Bank 2015;</a:t>
            </a:r>
          </a:p>
          <a:p>
            <a:endParaRPr lang="en-GB" dirty="0"/>
          </a:p>
          <a:p>
            <a:r>
              <a:rPr lang="en-GB" dirty="0" err="1"/>
              <a:t>Sarclad</a:t>
            </a:r>
            <a:r>
              <a:rPr lang="en-GB" dirty="0"/>
              <a:t> Ltd 2016;</a:t>
            </a:r>
          </a:p>
          <a:p>
            <a:endParaRPr lang="en-GB" dirty="0"/>
          </a:p>
          <a:p>
            <a:r>
              <a:rPr lang="en-GB" dirty="0"/>
              <a:t>Rolls Royce 2017;</a:t>
            </a:r>
          </a:p>
          <a:p>
            <a:endParaRPr lang="en-GB" dirty="0"/>
          </a:p>
          <a:p>
            <a:r>
              <a:rPr lang="en-GB" dirty="0"/>
              <a:t>Tesco 2017;</a:t>
            </a:r>
          </a:p>
          <a:p>
            <a:pPr marL="0" indent="0">
              <a:buNone/>
            </a:pPr>
            <a:endParaRPr lang="en-GB" dirty="0"/>
          </a:p>
          <a:p>
            <a:r>
              <a:rPr lang="en-GB" dirty="0"/>
              <a:t>Serco </a:t>
            </a:r>
            <a:r>
              <a:rPr lang="en-GB" dirty="0" err="1"/>
              <a:t>Geografix</a:t>
            </a:r>
            <a:r>
              <a:rPr lang="en-GB" dirty="0"/>
              <a:t> Ltd </a:t>
            </a:r>
            <a:r>
              <a:rPr lang="en-GB" dirty="0" smtClean="0"/>
              <a:t>2018.</a:t>
            </a:r>
            <a:endParaRPr lang="en-GB" dirty="0"/>
          </a:p>
          <a:p>
            <a:pPr marL="0" indent="0">
              <a:buNone/>
            </a:pPr>
            <a:endParaRPr lang="en-GB" dirty="0"/>
          </a:p>
          <a:p>
            <a:pPr marL="0" indent="0">
              <a:buNone/>
            </a:pPr>
            <a:r>
              <a:rPr lang="en-GB" dirty="0"/>
              <a:t>Total financial penalties (including compensation and costs) </a:t>
            </a:r>
            <a:r>
              <a:rPr lang="en-GB" b="1" dirty="0"/>
              <a:t>£690,495,000</a:t>
            </a:r>
          </a:p>
          <a:p>
            <a:pPr marL="0" indent="0">
              <a:buNone/>
            </a:pPr>
            <a:endParaRPr lang="en-GB" dirty="0"/>
          </a:p>
        </p:txBody>
      </p:sp>
    </p:spTree>
    <p:extLst>
      <p:ext uri="{BB962C8B-B14F-4D97-AF65-F5344CB8AC3E}">
        <p14:creationId xmlns:p14="http://schemas.microsoft.com/office/powerpoint/2010/main" val="2225602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F19C1-B164-42EC-93DE-E35491BCDDBC}"/>
              </a:ext>
            </a:extLst>
          </p:cNvPr>
          <p:cNvSpPr>
            <a:spLocks noGrp="1"/>
          </p:cNvSpPr>
          <p:nvPr>
            <p:ph type="title"/>
          </p:nvPr>
        </p:nvSpPr>
        <p:spPr>
          <a:xfrm>
            <a:off x="145181" y="95617"/>
            <a:ext cx="10515600" cy="1325563"/>
          </a:xfrm>
        </p:spPr>
        <p:txBody>
          <a:bodyPr>
            <a:normAutofit/>
          </a:bodyPr>
          <a:lstStyle/>
          <a:p>
            <a:r>
              <a:rPr lang="en-GB" b="1" dirty="0"/>
              <a:t>The Maximum Sentencing Indication (MSI)</a:t>
            </a:r>
          </a:p>
        </p:txBody>
      </p:sp>
      <p:sp>
        <p:nvSpPr>
          <p:cNvPr id="3" name="Content Placeholder 2">
            <a:extLst>
              <a:ext uri="{FF2B5EF4-FFF2-40B4-BE49-F238E27FC236}">
                <a16:creationId xmlns:a16="http://schemas.microsoft.com/office/drawing/2014/main" id="{3AC6BF4E-F1B8-4DEA-83E3-963E0BE06AA2}"/>
              </a:ext>
            </a:extLst>
          </p:cNvPr>
          <p:cNvSpPr>
            <a:spLocks noGrp="1"/>
          </p:cNvSpPr>
          <p:nvPr>
            <p:ph idx="1"/>
          </p:nvPr>
        </p:nvSpPr>
        <p:spPr>
          <a:xfrm>
            <a:off x="145180" y="1253330"/>
            <a:ext cx="11819021" cy="5330349"/>
          </a:xfrm>
        </p:spPr>
        <p:txBody>
          <a:bodyPr>
            <a:normAutofit fontScale="62500" lnSpcReduction="20000"/>
          </a:bodyPr>
          <a:lstStyle/>
          <a:p>
            <a:pPr marL="0" indent="0">
              <a:buNone/>
            </a:pPr>
            <a:r>
              <a:rPr lang="en-GB" sz="3100" i="1" dirty="0"/>
              <a:t>Goodyear v R EWCA Crim 888</a:t>
            </a:r>
          </a:p>
          <a:p>
            <a:r>
              <a:rPr lang="en-US" sz="3100" dirty="0"/>
              <a:t>The defendant complained that he had pleaded guilty to a charge of corruption on the basis of an indication from the judge that he would not receive a custodial sentence. Having pleaded guilty he had then been sentenced to a six months prison sentence suspended for two years.</a:t>
            </a:r>
          </a:p>
          <a:p>
            <a:r>
              <a:rPr lang="en-US" sz="3100" dirty="0"/>
              <a:t>The Court of Appeal in Goodyear found that where a defendant requested an indication from a Judge, and had been appropriately advised, a Judge might give an indication. The court set out in detail the pre-conditions for giving an indication. Among them were that the facts should have been agreed, the defendant should initiate the request, and he should be told of the limitations of the request, including the fact that it may not be binding so as to prevent a reference of the sentence by the prosecution as unduly lenient.</a:t>
            </a:r>
          </a:p>
          <a:p>
            <a:r>
              <a:rPr lang="en-US" sz="3100" dirty="0"/>
              <a:t>As to the effect of the indication: ‘Once an indication has been given, it is binding and remains binding on the Judge who has given it, and it also binds any other Judge who becomes responsible for the case. In principle, the Judge who has given an indication should, where possible, deal with the case immediately, and if that is not possible, any subsequent hearings should be listed before him. This cannot always apply.</a:t>
            </a:r>
          </a:p>
          <a:p>
            <a:pPr marL="0" indent="0">
              <a:buNone/>
            </a:pPr>
            <a:endParaRPr lang="en-GB" dirty="0"/>
          </a:p>
        </p:txBody>
      </p:sp>
    </p:spTree>
    <p:extLst>
      <p:ext uri="{BB962C8B-B14F-4D97-AF65-F5344CB8AC3E}">
        <p14:creationId xmlns:p14="http://schemas.microsoft.com/office/powerpoint/2010/main" val="1186371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5D366-B033-42D0-8885-82D34851F6FC}"/>
              </a:ext>
            </a:extLst>
          </p:cNvPr>
          <p:cNvSpPr>
            <a:spLocks noGrp="1"/>
          </p:cNvSpPr>
          <p:nvPr>
            <p:ph type="title"/>
          </p:nvPr>
        </p:nvSpPr>
        <p:spPr>
          <a:xfrm>
            <a:off x="279934" y="143744"/>
            <a:ext cx="10515600" cy="1325563"/>
          </a:xfrm>
        </p:spPr>
        <p:txBody>
          <a:bodyPr>
            <a:normAutofit/>
          </a:bodyPr>
          <a:lstStyle/>
          <a:p>
            <a:r>
              <a:rPr lang="en-US" b="1" dirty="0"/>
              <a:t>The Maximum Sentencing Indication (MSI)</a:t>
            </a:r>
            <a:endParaRPr lang="en-GB" b="1" dirty="0"/>
          </a:p>
        </p:txBody>
      </p:sp>
      <p:sp>
        <p:nvSpPr>
          <p:cNvPr id="3" name="Content Placeholder 2">
            <a:extLst>
              <a:ext uri="{FF2B5EF4-FFF2-40B4-BE49-F238E27FC236}">
                <a16:creationId xmlns:a16="http://schemas.microsoft.com/office/drawing/2014/main" id="{3EF493EF-5720-45E5-BBD9-9DE323EA073A}"/>
              </a:ext>
            </a:extLst>
          </p:cNvPr>
          <p:cNvSpPr>
            <a:spLocks noGrp="1"/>
          </p:cNvSpPr>
          <p:nvPr>
            <p:ph idx="1"/>
          </p:nvPr>
        </p:nvSpPr>
        <p:spPr>
          <a:xfrm>
            <a:off x="279934" y="1469306"/>
            <a:ext cx="11559140" cy="4902617"/>
          </a:xfrm>
        </p:spPr>
        <p:txBody>
          <a:bodyPr>
            <a:normAutofit/>
          </a:bodyPr>
          <a:lstStyle/>
          <a:p>
            <a:r>
              <a:rPr lang="en-US" dirty="0"/>
              <a:t>It was recognised that a new judge has his own sentencing responsibilities, but judicial comity as well as the expectation aroused in a defendant that he will not receive a sentence in excess of whatever the first judge indicated, requires that a later sentencing judge should not exceed the earlier indication. If, after a reasonable opportunity to consider his position in the light of the indication, the defendant does not plead guilty, the indication will cease to have effect</a:t>
            </a:r>
            <a:r>
              <a:rPr lang="en-US" dirty="0" smtClean="0"/>
              <a:t>.</a:t>
            </a:r>
          </a:p>
          <a:p>
            <a:pPr marL="0" indent="0">
              <a:buNone/>
            </a:pPr>
            <a:endParaRPr lang="en-US" dirty="0"/>
          </a:p>
          <a:p>
            <a:r>
              <a:rPr lang="en-US" dirty="0"/>
              <a:t>An indication should not be sought on a basis of hypothetical facts. The factual basis on which the plea is made should be agreed between the prosecution and the </a:t>
            </a:r>
            <a:r>
              <a:rPr lang="en-US" dirty="0" err="1"/>
              <a:t>defence</a:t>
            </a:r>
            <a:r>
              <a:rPr lang="en-US" dirty="0"/>
              <a:t>. In the case of Goodyear, the Judge should have abided by his indication. </a:t>
            </a:r>
          </a:p>
          <a:p>
            <a:endParaRPr lang="en-GB" dirty="0"/>
          </a:p>
        </p:txBody>
      </p:sp>
    </p:spTree>
    <p:extLst>
      <p:ext uri="{BB962C8B-B14F-4D97-AF65-F5344CB8AC3E}">
        <p14:creationId xmlns:p14="http://schemas.microsoft.com/office/powerpoint/2010/main" val="2913975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CA08E-2297-4691-BD9E-D4B6578EE385}"/>
              </a:ext>
            </a:extLst>
          </p:cNvPr>
          <p:cNvSpPr>
            <a:spLocks noGrp="1"/>
          </p:cNvSpPr>
          <p:nvPr>
            <p:ph type="title"/>
          </p:nvPr>
        </p:nvSpPr>
        <p:spPr>
          <a:xfrm>
            <a:off x="202933" y="143744"/>
            <a:ext cx="10515600" cy="1325563"/>
          </a:xfrm>
        </p:spPr>
        <p:txBody>
          <a:bodyPr/>
          <a:lstStyle/>
          <a:p>
            <a:r>
              <a:rPr lang="en-GB" b="1" dirty="0"/>
              <a:t>What is an MSI Hearing?</a:t>
            </a:r>
          </a:p>
        </p:txBody>
      </p:sp>
      <p:sp>
        <p:nvSpPr>
          <p:cNvPr id="3" name="Content Placeholder 2">
            <a:extLst>
              <a:ext uri="{FF2B5EF4-FFF2-40B4-BE49-F238E27FC236}">
                <a16:creationId xmlns:a16="http://schemas.microsoft.com/office/drawing/2014/main" id="{FAFC15A6-7720-43DB-B22D-E0F545FF9114}"/>
              </a:ext>
            </a:extLst>
          </p:cNvPr>
          <p:cNvSpPr>
            <a:spLocks noGrp="1"/>
          </p:cNvSpPr>
          <p:nvPr>
            <p:ph idx="1"/>
          </p:nvPr>
        </p:nvSpPr>
        <p:spPr>
          <a:xfrm>
            <a:off x="202933" y="1469307"/>
            <a:ext cx="10515600" cy="4351338"/>
          </a:xfrm>
        </p:spPr>
        <p:txBody>
          <a:bodyPr>
            <a:normAutofit/>
          </a:bodyPr>
          <a:lstStyle/>
          <a:p>
            <a:r>
              <a:rPr lang="en-US" dirty="0"/>
              <a:t>A MSI allows the </a:t>
            </a:r>
            <a:r>
              <a:rPr lang="en-US" dirty="0" err="1"/>
              <a:t>Defence</a:t>
            </a:r>
            <a:r>
              <a:rPr lang="en-US" dirty="0"/>
              <a:t> to request an indication of the likely maximum sentence should the defendant plead guilty. MSIs allow defendants to hear what the maximum would be should they enter a guilty plea.</a:t>
            </a:r>
          </a:p>
          <a:p>
            <a:endParaRPr lang="en-US" dirty="0"/>
          </a:p>
          <a:p>
            <a:r>
              <a:rPr lang="en-US" dirty="0"/>
              <a:t>A MSI must be sought on the basis of the actual facts of the case, not hypothetical facts.  Any issues between the Prosecution and </a:t>
            </a:r>
            <a:r>
              <a:rPr lang="en-US" dirty="0" err="1"/>
              <a:t>Defence</a:t>
            </a:r>
            <a:r>
              <a:rPr lang="en-US" dirty="0"/>
              <a:t> must be resolved before the Judge/Magistrate accede to a request for an indication.</a:t>
            </a:r>
          </a:p>
          <a:p>
            <a:endParaRPr lang="en-US" dirty="0"/>
          </a:p>
          <a:p>
            <a:r>
              <a:rPr lang="en-US" dirty="0"/>
              <a:t>What if facts cannot be agreed on? </a:t>
            </a:r>
          </a:p>
          <a:p>
            <a:endParaRPr lang="en-GB" dirty="0"/>
          </a:p>
        </p:txBody>
      </p:sp>
      <p:pic>
        <p:nvPicPr>
          <p:cNvPr id="4" name="Picture 3">
            <a:extLst>
              <a:ext uri="{FF2B5EF4-FFF2-40B4-BE49-F238E27FC236}">
                <a16:creationId xmlns:a16="http://schemas.microsoft.com/office/drawing/2014/main" id="{789B3856-1C24-4B2F-876B-6C5D81E329C8}"/>
              </a:ext>
            </a:extLst>
          </p:cNvPr>
          <p:cNvPicPr>
            <a:picLocks noChangeAspect="1"/>
          </p:cNvPicPr>
          <p:nvPr/>
        </p:nvPicPr>
        <p:blipFill>
          <a:blip r:embed="rId2"/>
          <a:stretch>
            <a:fillRect/>
          </a:stretch>
        </p:blipFill>
        <p:spPr>
          <a:xfrm>
            <a:off x="9016145" y="4248642"/>
            <a:ext cx="2450804" cy="2280102"/>
          </a:xfrm>
          <a:prstGeom prst="rect">
            <a:avLst/>
          </a:prstGeom>
        </p:spPr>
      </p:pic>
    </p:spTree>
    <p:extLst>
      <p:ext uri="{BB962C8B-B14F-4D97-AF65-F5344CB8AC3E}">
        <p14:creationId xmlns:p14="http://schemas.microsoft.com/office/powerpoint/2010/main" val="2798253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F09E1-CCD7-40F0-AB59-D1341720BF5C}"/>
              </a:ext>
            </a:extLst>
          </p:cNvPr>
          <p:cNvSpPr>
            <a:spLocks noGrp="1"/>
          </p:cNvSpPr>
          <p:nvPr>
            <p:ph type="title"/>
          </p:nvPr>
        </p:nvSpPr>
        <p:spPr>
          <a:xfrm>
            <a:off x="218440" y="233045"/>
            <a:ext cx="10515600" cy="1325563"/>
          </a:xfrm>
        </p:spPr>
        <p:txBody>
          <a:bodyPr/>
          <a:lstStyle/>
          <a:p>
            <a:r>
              <a:rPr lang="en-GB" dirty="0"/>
              <a:t>What is an MSI Hearing?</a:t>
            </a:r>
          </a:p>
        </p:txBody>
      </p:sp>
      <p:sp>
        <p:nvSpPr>
          <p:cNvPr id="3" name="Content Placeholder 2">
            <a:extLst>
              <a:ext uri="{FF2B5EF4-FFF2-40B4-BE49-F238E27FC236}">
                <a16:creationId xmlns:a16="http://schemas.microsoft.com/office/drawing/2014/main" id="{6A007F54-DD65-4073-B92B-9C3814B672F1}"/>
              </a:ext>
            </a:extLst>
          </p:cNvPr>
          <p:cNvSpPr>
            <a:spLocks noGrp="1"/>
          </p:cNvSpPr>
          <p:nvPr>
            <p:ph idx="1"/>
          </p:nvPr>
        </p:nvSpPr>
        <p:spPr>
          <a:xfrm>
            <a:off x="218440" y="1469491"/>
            <a:ext cx="10515600" cy="4351338"/>
          </a:xfrm>
        </p:spPr>
        <p:txBody>
          <a:bodyPr/>
          <a:lstStyle/>
          <a:p>
            <a:pPr marL="0" indent="0">
              <a:buNone/>
            </a:pPr>
            <a:r>
              <a:rPr lang="en-US" dirty="0"/>
              <a:t>A sentence indication may relate to:</a:t>
            </a:r>
          </a:p>
          <a:p>
            <a:pPr marL="0" indent="0">
              <a:buNone/>
            </a:pPr>
            <a:endParaRPr lang="en-US" dirty="0"/>
          </a:p>
          <a:p>
            <a:r>
              <a:rPr lang="en-US" dirty="0"/>
              <a:t>A sentence of a particular type;</a:t>
            </a:r>
          </a:p>
          <a:p>
            <a:r>
              <a:rPr lang="en-US" dirty="0"/>
              <a:t>A sentence of a particular quantum;</a:t>
            </a:r>
          </a:p>
          <a:p>
            <a:r>
              <a:rPr lang="en-US" dirty="0"/>
              <a:t>A sentence that would not be imposed; or</a:t>
            </a:r>
          </a:p>
          <a:p>
            <a:r>
              <a:rPr lang="en-US" dirty="0"/>
              <a:t>A combination of sentences.</a:t>
            </a:r>
          </a:p>
          <a:p>
            <a:pPr marL="0" indent="0">
              <a:buNone/>
            </a:pPr>
            <a:endParaRPr lang="en-GB" dirty="0"/>
          </a:p>
        </p:txBody>
      </p:sp>
      <p:pic>
        <p:nvPicPr>
          <p:cNvPr id="5" name="Picture 4">
            <a:extLst>
              <a:ext uri="{FF2B5EF4-FFF2-40B4-BE49-F238E27FC236}">
                <a16:creationId xmlns:a16="http://schemas.microsoft.com/office/drawing/2014/main" id="{CBD59FB1-219C-4A65-BA43-FCD818D13B68}"/>
              </a:ext>
            </a:extLst>
          </p:cNvPr>
          <p:cNvPicPr>
            <a:picLocks noChangeAspect="1"/>
          </p:cNvPicPr>
          <p:nvPr/>
        </p:nvPicPr>
        <p:blipFill>
          <a:blip r:embed="rId2"/>
          <a:stretch>
            <a:fillRect/>
          </a:stretch>
        </p:blipFill>
        <p:spPr>
          <a:xfrm>
            <a:off x="7677737" y="3712444"/>
            <a:ext cx="4029805" cy="2133785"/>
          </a:xfrm>
          <a:prstGeom prst="rect">
            <a:avLst/>
          </a:prstGeom>
        </p:spPr>
      </p:pic>
    </p:spTree>
    <p:extLst>
      <p:ext uri="{BB962C8B-B14F-4D97-AF65-F5344CB8AC3E}">
        <p14:creationId xmlns:p14="http://schemas.microsoft.com/office/powerpoint/2010/main" val="489908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3E308-50F4-4670-89ED-574F043A601B}"/>
              </a:ext>
            </a:extLst>
          </p:cNvPr>
          <p:cNvSpPr>
            <a:spLocks noGrp="1"/>
          </p:cNvSpPr>
          <p:nvPr>
            <p:ph type="title"/>
          </p:nvPr>
        </p:nvSpPr>
        <p:spPr>
          <a:xfrm>
            <a:off x="242510" y="147807"/>
            <a:ext cx="8534400" cy="1507067"/>
          </a:xfrm>
        </p:spPr>
        <p:txBody>
          <a:bodyPr/>
          <a:lstStyle/>
          <a:p>
            <a:r>
              <a:rPr lang="en-GB" dirty="0"/>
              <a:t>What is an MSI Hearing?</a:t>
            </a:r>
          </a:p>
        </p:txBody>
      </p:sp>
      <p:sp>
        <p:nvSpPr>
          <p:cNvPr id="3" name="Content Placeholder 2">
            <a:extLst>
              <a:ext uri="{FF2B5EF4-FFF2-40B4-BE49-F238E27FC236}">
                <a16:creationId xmlns:a16="http://schemas.microsoft.com/office/drawing/2014/main" id="{B6770F85-85AF-4586-8A9F-20EB458CD1C7}"/>
              </a:ext>
            </a:extLst>
          </p:cNvPr>
          <p:cNvSpPr>
            <a:spLocks noGrp="1"/>
          </p:cNvSpPr>
          <p:nvPr>
            <p:ph idx="1"/>
          </p:nvPr>
        </p:nvSpPr>
        <p:spPr>
          <a:xfrm>
            <a:off x="2800952" y="1825625"/>
            <a:ext cx="8552848" cy="4351338"/>
          </a:xfrm>
        </p:spPr>
        <p:txBody>
          <a:bodyPr>
            <a:normAutofit/>
          </a:bodyPr>
          <a:lstStyle/>
          <a:p>
            <a:r>
              <a:rPr lang="en-US" dirty="0"/>
              <a:t>A MSI should only be given if an accused to an offence alleged in a charge or any other specified offence makes an application for an indication.</a:t>
            </a:r>
          </a:p>
          <a:p>
            <a:endParaRPr lang="en-US" dirty="0"/>
          </a:p>
          <a:p>
            <a:r>
              <a:rPr lang="en-US" dirty="0"/>
              <a:t>The Judicial Officer should be sure that the Accused understands that a MSI should only be requested when guilty of a crime and NOT because one is tired of being incarcerated or as a tactical strategy.</a:t>
            </a:r>
          </a:p>
          <a:p>
            <a:endParaRPr lang="en-US" dirty="0"/>
          </a:p>
          <a:p>
            <a:r>
              <a:rPr lang="en-US" dirty="0"/>
              <a:t>Further, what happens in a MSI stays in a MSI. It cannot  be referred to if there is a subsequent trial.</a:t>
            </a:r>
          </a:p>
          <a:p>
            <a:endParaRPr lang="en-GB" dirty="0"/>
          </a:p>
        </p:txBody>
      </p:sp>
      <p:pic>
        <p:nvPicPr>
          <p:cNvPr id="4" name="Picture 3">
            <a:extLst>
              <a:ext uri="{FF2B5EF4-FFF2-40B4-BE49-F238E27FC236}">
                <a16:creationId xmlns:a16="http://schemas.microsoft.com/office/drawing/2014/main" id="{A516FD41-03E0-4D36-A16B-43B891B444DC}"/>
              </a:ext>
            </a:extLst>
          </p:cNvPr>
          <p:cNvPicPr>
            <a:picLocks noChangeAspect="1"/>
          </p:cNvPicPr>
          <p:nvPr/>
        </p:nvPicPr>
        <p:blipFill>
          <a:blip r:embed="rId2"/>
          <a:stretch>
            <a:fillRect/>
          </a:stretch>
        </p:blipFill>
        <p:spPr>
          <a:xfrm>
            <a:off x="568932" y="2957448"/>
            <a:ext cx="1871634" cy="1713124"/>
          </a:xfrm>
          <a:prstGeom prst="rect">
            <a:avLst/>
          </a:prstGeom>
        </p:spPr>
      </p:pic>
    </p:spTree>
    <p:extLst>
      <p:ext uri="{BB962C8B-B14F-4D97-AF65-F5344CB8AC3E}">
        <p14:creationId xmlns:p14="http://schemas.microsoft.com/office/powerpoint/2010/main" val="2359153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0312123-E7B0-47B4-AD5B-52151E0618C1}"/>
              </a:ext>
            </a:extLst>
          </p:cNvPr>
          <p:cNvPicPr>
            <a:picLocks noChangeAspect="1"/>
          </p:cNvPicPr>
          <p:nvPr/>
        </p:nvPicPr>
        <p:blipFill>
          <a:blip r:embed="rId2"/>
          <a:stretch>
            <a:fillRect/>
          </a:stretch>
        </p:blipFill>
        <p:spPr>
          <a:xfrm>
            <a:off x="327259" y="184083"/>
            <a:ext cx="11610741" cy="6480877"/>
          </a:xfrm>
          <a:prstGeom prst="rect">
            <a:avLst/>
          </a:prstGeom>
        </p:spPr>
      </p:pic>
    </p:spTree>
    <p:extLst>
      <p:ext uri="{BB962C8B-B14F-4D97-AF65-F5344CB8AC3E}">
        <p14:creationId xmlns:p14="http://schemas.microsoft.com/office/powerpoint/2010/main" val="31344260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Rectangle 2">
            <a:extLst>
              <a:ext uri="{FF2B5EF4-FFF2-40B4-BE49-F238E27FC236}">
                <a16:creationId xmlns:a16="http://schemas.microsoft.com/office/drawing/2014/main" id="{DA863ECE-EC44-4746-ADD9-3F7AAFCFE7EB}"/>
              </a:ext>
            </a:extLst>
          </p:cNvPr>
          <p:cNvSpPr/>
          <p:nvPr/>
        </p:nvSpPr>
        <p:spPr>
          <a:xfrm>
            <a:off x="3045368" y="2043663"/>
            <a:ext cx="6105194" cy="2031055"/>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6000" kern="1200">
                <a:solidFill>
                  <a:srgbClr val="FFFFFF"/>
                </a:solidFill>
                <a:latin typeface="+mj-lt"/>
                <a:ea typeface="+mj-ea"/>
                <a:cs typeface="+mj-cs"/>
              </a:rPr>
              <a:t>Any Questions?</a:t>
            </a:r>
          </a:p>
        </p:txBody>
      </p:sp>
    </p:spTree>
    <p:extLst>
      <p:ext uri="{BB962C8B-B14F-4D97-AF65-F5344CB8AC3E}">
        <p14:creationId xmlns:p14="http://schemas.microsoft.com/office/powerpoint/2010/main" val="6598788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64A08-15E1-4938-929B-BFE2054500FD}"/>
              </a:ext>
            </a:extLst>
          </p:cNvPr>
          <p:cNvSpPr>
            <a:spLocks noGrp="1"/>
          </p:cNvSpPr>
          <p:nvPr>
            <p:ph type="title"/>
          </p:nvPr>
        </p:nvSpPr>
        <p:spPr>
          <a:xfrm>
            <a:off x="1070409" y="202051"/>
            <a:ext cx="8534400" cy="1507067"/>
          </a:xfrm>
        </p:spPr>
        <p:txBody>
          <a:bodyPr/>
          <a:lstStyle/>
          <a:p>
            <a:r>
              <a:rPr lang="en-GB" b="1" dirty="0"/>
              <a:t>Objectives:</a:t>
            </a:r>
          </a:p>
        </p:txBody>
      </p:sp>
      <p:sp>
        <p:nvSpPr>
          <p:cNvPr id="3" name="Rectangle 2">
            <a:extLst>
              <a:ext uri="{FF2B5EF4-FFF2-40B4-BE49-F238E27FC236}">
                <a16:creationId xmlns:a16="http://schemas.microsoft.com/office/drawing/2014/main" id="{094DCEBE-22BC-4A56-96DA-05A66A34D651}"/>
              </a:ext>
            </a:extLst>
          </p:cNvPr>
          <p:cNvSpPr/>
          <p:nvPr/>
        </p:nvSpPr>
        <p:spPr>
          <a:xfrm>
            <a:off x="838200" y="1597794"/>
            <a:ext cx="8998819" cy="5016758"/>
          </a:xfrm>
          <a:prstGeom prst="rect">
            <a:avLst/>
          </a:prstGeom>
        </p:spPr>
        <p:txBody>
          <a:bodyPr wrap="square">
            <a:spAutoFit/>
          </a:bodyPr>
          <a:lstStyle/>
          <a:p>
            <a:pPr marL="285750" indent="-285750">
              <a:buFont typeface="Arial" panose="020B0604020202020204" pitchFamily="34" charset="0"/>
              <a:buChar char="•"/>
            </a:pPr>
            <a:r>
              <a:rPr lang="en-GB" sz="4000" dirty="0"/>
              <a:t>What is ADR?</a:t>
            </a:r>
          </a:p>
          <a:p>
            <a:endParaRPr lang="en-GB" sz="4000" dirty="0"/>
          </a:p>
          <a:p>
            <a:pPr marL="285750" indent="-285750">
              <a:buFont typeface="Arial" panose="020B0604020202020204" pitchFamily="34" charset="0"/>
              <a:buChar char="•"/>
            </a:pPr>
            <a:r>
              <a:rPr lang="en-GB" sz="4000" dirty="0"/>
              <a:t>How does ADR work in practice?</a:t>
            </a:r>
          </a:p>
          <a:p>
            <a:pPr marL="285750" indent="-285750">
              <a:buFont typeface="Arial" panose="020B0604020202020204" pitchFamily="34" charset="0"/>
              <a:buChar char="•"/>
            </a:pPr>
            <a:endParaRPr lang="en-GB" sz="4000" dirty="0"/>
          </a:p>
          <a:p>
            <a:pPr marL="285750" indent="-285750">
              <a:buFont typeface="Arial" panose="020B0604020202020204" pitchFamily="34" charset="0"/>
              <a:buChar char="•"/>
            </a:pPr>
            <a:r>
              <a:rPr lang="en-GB" sz="4000" dirty="0"/>
              <a:t>Deferred Prosecution Agreements;</a:t>
            </a:r>
          </a:p>
          <a:p>
            <a:pPr marL="285750" indent="-285750">
              <a:buFont typeface="Arial" panose="020B0604020202020204" pitchFamily="34" charset="0"/>
              <a:buChar char="•"/>
            </a:pPr>
            <a:endParaRPr lang="en-GB" sz="4000" dirty="0"/>
          </a:p>
          <a:p>
            <a:pPr marL="285750" indent="-285750">
              <a:buFont typeface="Arial" panose="020B0604020202020204" pitchFamily="34" charset="0"/>
              <a:buChar char="•"/>
            </a:pPr>
            <a:r>
              <a:rPr lang="en-GB" sz="4000" dirty="0"/>
              <a:t>Plea Bargaining &amp; Maximum Sentence Indicator</a:t>
            </a:r>
          </a:p>
        </p:txBody>
      </p:sp>
    </p:spTree>
    <p:extLst>
      <p:ext uri="{BB962C8B-B14F-4D97-AF65-F5344CB8AC3E}">
        <p14:creationId xmlns:p14="http://schemas.microsoft.com/office/powerpoint/2010/main" val="3973776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7F7DCC-9560-4608-AEDA-F77E22BC1776}"/>
              </a:ext>
            </a:extLst>
          </p:cNvPr>
          <p:cNvSpPr/>
          <p:nvPr/>
        </p:nvSpPr>
        <p:spPr>
          <a:xfrm>
            <a:off x="288758" y="173255"/>
            <a:ext cx="11694695" cy="6740307"/>
          </a:xfrm>
          <a:prstGeom prst="rect">
            <a:avLst/>
          </a:prstGeom>
        </p:spPr>
        <p:txBody>
          <a:bodyPr wrap="square">
            <a:spAutoFit/>
          </a:bodyPr>
          <a:lstStyle/>
          <a:p>
            <a:r>
              <a:rPr lang="en-GB" sz="3600" b="1" dirty="0"/>
              <a:t>Alternative Dispute Resolution – ADR</a:t>
            </a:r>
          </a:p>
          <a:p>
            <a:endParaRPr lang="en-GB" sz="3600" dirty="0"/>
          </a:p>
          <a:p>
            <a:r>
              <a:rPr lang="en-GB" sz="3600" dirty="0"/>
              <a:t>To many ADR relates to the existence of a dispute between parties.</a:t>
            </a:r>
          </a:p>
          <a:p>
            <a:endParaRPr lang="en-GB" sz="3600" dirty="0"/>
          </a:p>
          <a:p>
            <a:r>
              <a:rPr lang="en-GB" sz="3600" dirty="0"/>
              <a:t>In Criminal Justice (CJ) it is not usually viewed as a dispute between the victim and the offender, but is instead see as a matter concerning the relationship between the offender and the state.</a:t>
            </a:r>
          </a:p>
          <a:p>
            <a:endParaRPr lang="en-GB" sz="3600" dirty="0"/>
          </a:p>
          <a:p>
            <a:r>
              <a:rPr lang="en-GB" sz="3600" dirty="0"/>
              <a:t>Can a criminal offence properly be described as a dispute?</a:t>
            </a:r>
          </a:p>
        </p:txBody>
      </p:sp>
    </p:spTree>
    <p:extLst>
      <p:ext uri="{BB962C8B-B14F-4D97-AF65-F5344CB8AC3E}">
        <p14:creationId xmlns:p14="http://schemas.microsoft.com/office/powerpoint/2010/main" val="2338405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61A3C-0D14-4B77-99FB-17F2532DEA99}"/>
              </a:ext>
            </a:extLst>
          </p:cNvPr>
          <p:cNvSpPr/>
          <p:nvPr/>
        </p:nvSpPr>
        <p:spPr>
          <a:xfrm>
            <a:off x="365760" y="317634"/>
            <a:ext cx="11367436" cy="5632311"/>
          </a:xfrm>
          <a:prstGeom prst="rect">
            <a:avLst/>
          </a:prstGeom>
        </p:spPr>
        <p:txBody>
          <a:bodyPr wrap="square">
            <a:spAutoFit/>
          </a:bodyPr>
          <a:lstStyle/>
          <a:p>
            <a:r>
              <a:rPr lang="en-GB" sz="3600" b="1" dirty="0"/>
              <a:t>Alternative Dispute Resolution – ADR (continued)</a:t>
            </a:r>
          </a:p>
          <a:p>
            <a:endParaRPr lang="en-GB" sz="3600" b="1" dirty="0"/>
          </a:p>
          <a:p>
            <a:r>
              <a:rPr lang="en-GB" sz="3600" dirty="0"/>
              <a:t>The goals of CJ also differ from ADR:</a:t>
            </a:r>
          </a:p>
          <a:p>
            <a:endParaRPr lang="en-GB" sz="3600" dirty="0"/>
          </a:p>
          <a:p>
            <a:pPr marL="571500" indent="-571500">
              <a:buFont typeface="Arial" panose="020B0604020202020204" pitchFamily="34" charset="0"/>
              <a:buChar char="•"/>
            </a:pPr>
            <a:r>
              <a:rPr lang="en-GB" sz="3600" dirty="0"/>
              <a:t>ADR is often restricted to consideration of the interests of parties to the relative dispute;</a:t>
            </a:r>
          </a:p>
          <a:p>
            <a:pPr marL="571500" indent="-571500">
              <a:buFont typeface="Arial" panose="020B0604020202020204" pitchFamily="34" charset="0"/>
              <a:buChar char="•"/>
            </a:pPr>
            <a:endParaRPr lang="en-GB" sz="3600" dirty="0"/>
          </a:p>
          <a:p>
            <a:pPr marL="571500" indent="-571500">
              <a:buFont typeface="Arial" panose="020B0604020202020204" pitchFamily="34" charset="0"/>
              <a:buChar char="•"/>
            </a:pPr>
            <a:r>
              <a:rPr lang="en-GB" sz="3600" dirty="0"/>
              <a:t>CJ involves consideration of a number of public policy goals such as – punishment; deterrence; protection of the community; rehabilitation.</a:t>
            </a:r>
          </a:p>
        </p:txBody>
      </p:sp>
    </p:spTree>
    <p:extLst>
      <p:ext uri="{BB962C8B-B14F-4D97-AF65-F5344CB8AC3E}">
        <p14:creationId xmlns:p14="http://schemas.microsoft.com/office/powerpoint/2010/main" val="3883558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 calcmode="lin" valueType="num">
                                      <p:cBhvr additive="base">
                                        <p:cTn id="1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00174B-5398-4392-80FB-331BF94DFFAC}"/>
              </a:ext>
            </a:extLst>
          </p:cNvPr>
          <p:cNvSpPr/>
          <p:nvPr/>
        </p:nvSpPr>
        <p:spPr>
          <a:xfrm>
            <a:off x="327258" y="327259"/>
            <a:ext cx="11454063" cy="6186309"/>
          </a:xfrm>
          <a:prstGeom prst="rect">
            <a:avLst/>
          </a:prstGeom>
        </p:spPr>
        <p:txBody>
          <a:bodyPr wrap="square">
            <a:spAutoFit/>
          </a:bodyPr>
          <a:lstStyle/>
          <a:p>
            <a:r>
              <a:rPr lang="en-GB" sz="3600" b="1" dirty="0"/>
              <a:t>Alternative Dispute Resolution – ADR (continued)</a:t>
            </a:r>
          </a:p>
          <a:p>
            <a:endParaRPr lang="en-GB" sz="3600" b="1" dirty="0"/>
          </a:p>
          <a:p>
            <a:r>
              <a:rPr lang="en-GB" sz="3600" dirty="0"/>
              <a:t>ADR is not a term often used in CJ, instead it is closely related to Restorative Justice (RJ).</a:t>
            </a:r>
          </a:p>
          <a:p>
            <a:endParaRPr lang="en-GB" sz="3600" dirty="0"/>
          </a:p>
          <a:p>
            <a:r>
              <a:rPr lang="en-GB" sz="3600" dirty="0"/>
              <a:t>What is RJ?</a:t>
            </a:r>
          </a:p>
          <a:p>
            <a:endParaRPr lang="en-GB" sz="3600" dirty="0"/>
          </a:p>
          <a:p>
            <a:r>
              <a:rPr lang="en-GB" sz="3600" i="1" dirty="0"/>
              <a:t>A process whereby all parties with a stake in a particular offence come together to resolve collectively how to deal with the aftermath of the offence and its implications for the future</a:t>
            </a:r>
          </a:p>
        </p:txBody>
      </p:sp>
    </p:spTree>
    <p:extLst>
      <p:ext uri="{BB962C8B-B14F-4D97-AF65-F5344CB8AC3E}">
        <p14:creationId xmlns:p14="http://schemas.microsoft.com/office/powerpoint/2010/main" val="1482496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 calcmode="lin" valueType="num">
                                      <p:cBhvr additive="base">
                                        <p:cTn id="1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3B96C76-9F96-44A5-8825-BA983237DD56}"/>
              </a:ext>
            </a:extLst>
          </p:cNvPr>
          <p:cNvSpPr/>
          <p:nvPr/>
        </p:nvSpPr>
        <p:spPr>
          <a:xfrm>
            <a:off x="221381" y="240632"/>
            <a:ext cx="11569566" cy="5509200"/>
          </a:xfrm>
          <a:prstGeom prst="rect">
            <a:avLst/>
          </a:prstGeom>
        </p:spPr>
        <p:txBody>
          <a:bodyPr wrap="square">
            <a:spAutoFit/>
          </a:bodyPr>
          <a:lstStyle/>
          <a:p>
            <a:r>
              <a:rPr lang="en-GB" sz="3600" b="1" dirty="0"/>
              <a:t>Alternative Dispute Resolution – ADR (continued)</a:t>
            </a:r>
          </a:p>
          <a:p>
            <a:endParaRPr lang="en-GB" sz="3600" b="1" dirty="0"/>
          </a:p>
          <a:p>
            <a:r>
              <a:rPr lang="en-GB" sz="2800" dirty="0"/>
              <a:t>RJ processes produce individually tailored solutions involving interaction between offenders, victims and the community.</a:t>
            </a:r>
          </a:p>
          <a:p>
            <a:endParaRPr lang="en-GB" sz="2800" dirty="0"/>
          </a:p>
          <a:p>
            <a:r>
              <a:rPr lang="en-GB" sz="2800" dirty="0"/>
              <a:t>RJ can give victims answers to questions about why they have been victimised that information and support on their own cannot.</a:t>
            </a:r>
          </a:p>
          <a:p>
            <a:endParaRPr lang="en-GB" sz="2800" dirty="0"/>
          </a:p>
          <a:p>
            <a:r>
              <a:rPr lang="en-GB" sz="2800" dirty="0"/>
              <a:t>Victims are more likely to receive an apology and for offenders it offers a unique opportunity to face up to what they have done and make up for the harm they have caused.</a:t>
            </a:r>
          </a:p>
        </p:txBody>
      </p:sp>
    </p:spTree>
    <p:extLst>
      <p:ext uri="{BB962C8B-B14F-4D97-AF65-F5344CB8AC3E}">
        <p14:creationId xmlns:p14="http://schemas.microsoft.com/office/powerpoint/2010/main" val="1966131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0F083-950F-4D0E-80A1-11BBC045E56B}"/>
              </a:ext>
            </a:extLst>
          </p:cNvPr>
          <p:cNvSpPr>
            <a:spLocks noGrp="1"/>
          </p:cNvSpPr>
          <p:nvPr>
            <p:ph type="title"/>
          </p:nvPr>
        </p:nvSpPr>
        <p:spPr>
          <a:xfrm>
            <a:off x="219263" y="0"/>
            <a:ext cx="8534400" cy="1507067"/>
          </a:xfrm>
        </p:spPr>
        <p:txBody>
          <a:bodyPr/>
          <a:lstStyle/>
          <a:p>
            <a:r>
              <a:rPr lang="en-GB" b="1" dirty="0"/>
              <a:t>Using RJ in the Criminal Justice System</a:t>
            </a:r>
          </a:p>
        </p:txBody>
      </p:sp>
      <p:sp>
        <p:nvSpPr>
          <p:cNvPr id="3" name="Content Placeholder 2">
            <a:extLst>
              <a:ext uri="{FF2B5EF4-FFF2-40B4-BE49-F238E27FC236}">
                <a16:creationId xmlns:a16="http://schemas.microsoft.com/office/drawing/2014/main" id="{A68DAA8F-0993-40FD-A5B9-2A4B30E31288}"/>
              </a:ext>
            </a:extLst>
          </p:cNvPr>
          <p:cNvSpPr>
            <a:spLocks noGrp="1"/>
          </p:cNvSpPr>
          <p:nvPr>
            <p:ph idx="1"/>
          </p:nvPr>
        </p:nvSpPr>
        <p:spPr>
          <a:xfrm>
            <a:off x="219263" y="1507067"/>
            <a:ext cx="10918311" cy="4806181"/>
          </a:xfrm>
        </p:spPr>
        <p:txBody>
          <a:bodyPr>
            <a:normAutofit fontScale="32500" lnSpcReduction="20000"/>
          </a:bodyPr>
          <a:lstStyle/>
          <a:p>
            <a:pPr marL="0" indent="0">
              <a:buNone/>
            </a:pPr>
            <a:r>
              <a:rPr lang="en-GB" sz="6000" dirty="0"/>
              <a:t>RJ can occur at any stage of the criminal process. It is most commonly used in relation to youth offenders:</a:t>
            </a:r>
          </a:p>
          <a:p>
            <a:pPr marL="0" indent="0">
              <a:buNone/>
            </a:pPr>
            <a:endParaRPr lang="en-GB" sz="6000" dirty="0"/>
          </a:p>
          <a:p>
            <a:r>
              <a:rPr lang="en-GB" sz="6000" dirty="0" smtClean="0"/>
              <a:t>Referral Order Panels – attendance at a panel to discuss the offence and the factors that may have contributed to the offending behaviour;</a:t>
            </a:r>
          </a:p>
          <a:p>
            <a:pPr marL="0" indent="0">
              <a:buNone/>
            </a:pPr>
            <a:endParaRPr lang="en-GB" sz="6000" dirty="0" smtClean="0"/>
          </a:p>
          <a:p>
            <a:r>
              <a:rPr lang="en-GB" sz="6000" dirty="0" smtClean="0"/>
              <a:t>Direct </a:t>
            </a:r>
            <a:r>
              <a:rPr lang="en-GB" sz="6000" dirty="0"/>
              <a:t>or indirect restorative justice – victim and offender communicate with assistance of a trained </a:t>
            </a:r>
            <a:r>
              <a:rPr lang="en-GB" sz="6000" dirty="0" smtClean="0"/>
              <a:t>facilitator;</a:t>
            </a:r>
          </a:p>
          <a:p>
            <a:pPr marL="0" indent="0">
              <a:buNone/>
            </a:pPr>
            <a:endParaRPr lang="en-GB" sz="6000" dirty="0" smtClean="0"/>
          </a:p>
          <a:p>
            <a:r>
              <a:rPr lang="en-GB" sz="5400" dirty="0" smtClean="0"/>
              <a:t>Community </a:t>
            </a:r>
            <a:r>
              <a:rPr lang="en-GB" sz="5400" dirty="0"/>
              <a:t>conferencing – often used to resolve anti-social behaviour;</a:t>
            </a:r>
          </a:p>
          <a:p>
            <a:pPr marL="0" indent="0">
              <a:buNone/>
            </a:pPr>
            <a:endParaRPr lang="en-GB" sz="6000" dirty="0"/>
          </a:p>
          <a:p>
            <a:r>
              <a:rPr lang="en-GB" sz="6000" dirty="0"/>
              <a:t>Mediation – the mediator assists the parties to reach an agreement</a:t>
            </a:r>
          </a:p>
          <a:p>
            <a:pPr marL="0" indent="0">
              <a:buNone/>
            </a:pPr>
            <a:endParaRPr lang="en-GB" dirty="0"/>
          </a:p>
          <a:p>
            <a:pPr marL="0" indent="0">
              <a:buNone/>
            </a:pPr>
            <a:r>
              <a:rPr lang="en-GB" dirty="0"/>
              <a:t> </a:t>
            </a:r>
          </a:p>
        </p:txBody>
      </p:sp>
    </p:spTree>
    <p:extLst>
      <p:ext uri="{BB962C8B-B14F-4D97-AF65-F5344CB8AC3E}">
        <p14:creationId xmlns:p14="http://schemas.microsoft.com/office/powerpoint/2010/main" val="381766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2B065-E3A1-4EAE-BDA0-2EB43AFA29A9}"/>
              </a:ext>
            </a:extLst>
          </p:cNvPr>
          <p:cNvSpPr>
            <a:spLocks noGrp="1"/>
          </p:cNvSpPr>
          <p:nvPr>
            <p:ph type="title"/>
          </p:nvPr>
        </p:nvSpPr>
        <p:spPr>
          <a:xfrm>
            <a:off x="247676" y="70315"/>
            <a:ext cx="8534400" cy="1507067"/>
          </a:xfrm>
        </p:spPr>
        <p:txBody>
          <a:bodyPr/>
          <a:lstStyle/>
          <a:p>
            <a:r>
              <a:rPr lang="en-US" b="1" dirty="0"/>
              <a:t>Using RJ in the Criminal Justice System (continued)</a:t>
            </a:r>
            <a:endParaRPr lang="en-GB" b="1" dirty="0"/>
          </a:p>
        </p:txBody>
      </p:sp>
      <p:sp>
        <p:nvSpPr>
          <p:cNvPr id="3" name="Content Placeholder 2">
            <a:extLst>
              <a:ext uri="{FF2B5EF4-FFF2-40B4-BE49-F238E27FC236}">
                <a16:creationId xmlns:a16="http://schemas.microsoft.com/office/drawing/2014/main" id="{22D71C55-9C72-478C-AE2E-014A0A4C4A55}"/>
              </a:ext>
            </a:extLst>
          </p:cNvPr>
          <p:cNvSpPr>
            <a:spLocks noGrp="1"/>
          </p:cNvSpPr>
          <p:nvPr>
            <p:ph idx="1"/>
          </p:nvPr>
        </p:nvSpPr>
        <p:spPr>
          <a:xfrm>
            <a:off x="247675" y="1809427"/>
            <a:ext cx="10895605" cy="3615267"/>
          </a:xfrm>
        </p:spPr>
        <p:txBody>
          <a:bodyPr/>
          <a:lstStyle/>
          <a:p>
            <a:pPr marL="0" indent="0">
              <a:buNone/>
            </a:pPr>
            <a:r>
              <a:rPr lang="en-GB" dirty="0"/>
              <a:t>From the experience in the United Kingdom, in respect of adult offenders, RJ is most commonly used in relation to conditional cautions.</a:t>
            </a:r>
          </a:p>
          <a:p>
            <a:pPr marL="0" indent="0">
              <a:buNone/>
            </a:pPr>
            <a:endParaRPr lang="en-GB" dirty="0"/>
          </a:p>
          <a:p>
            <a:pPr marL="0" indent="0">
              <a:buNone/>
            </a:pPr>
            <a:r>
              <a:rPr lang="en-GB" dirty="0"/>
              <a:t>Courts can also utilise RJ. They are able to defer sentence post conviction to allow for RJ activity to take place by imposing an RJ requirement. Alternatively the court might adjourn sentence to allow for RJ activity to take place</a:t>
            </a:r>
          </a:p>
        </p:txBody>
      </p:sp>
    </p:spTree>
    <p:extLst>
      <p:ext uri="{BB962C8B-B14F-4D97-AF65-F5344CB8AC3E}">
        <p14:creationId xmlns:p14="http://schemas.microsoft.com/office/powerpoint/2010/main" val="581121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5146D-C0BF-49D4-9DB4-B48D80326BE2}"/>
              </a:ext>
            </a:extLst>
          </p:cNvPr>
          <p:cNvSpPr>
            <a:spLocks noGrp="1"/>
          </p:cNvSpPr>
          <p:nvPr>
            <p:ph type="title"/>
          </p:nvPr>
        </p:nvSpPr>
        <p:spPr>
          <a:xfrm>
            <a:off x="375385" y="346509"/>
            <a:ext cx="11627318" cy="1344179"/>
          </a:xfrm>
        </p:spPr>
        <p:txBody>
          <a:bodyPr/>
          <a:lstStyle/>
          <a:p>
            <a:r>
              <a:rPr lang="en-GB" b="1" dirty="0"/>
              <a:t>Deferred Prosecution Agreements (DPA)</a:t>
            </a:r>
          </a:p>
        </p:txBody>
      </p:sp>
      <p:sp>
        <p:nvSpPr>
          <p:cNvPr id="3" name="Content Placeholder 2">
            <a:extLst>
              <a:ext uri="{FF2B5EF4-FFF2-40B4-BE49-F238E27FC236}">
                <a16:creationId xmlns:a16="http://schemas.microsoft.com/office/drawing/2014/main" id="{0159B6B6-EAD2-4669-8A89-0B3382404EFE}"/>
              </a:ext>
            </a:extLst>
          </p:cNvPr>
          <p:cNvSpPr>
            <a:spLocks noGrp="1"/>
          </p:cNvSpPr>
          <p:nvPr>
            <p:ph idx="1"/>
          </p:nvPr>
        </p:nvSpPr>
        <p:spPr>
          <a:xfrm>
            <a:off x="453189" y="1450240"/>
            <a:ext cx="11549514" cy="5268194"/>
          </a:xfrm>
        </p:spPr>
        <p:txBody>
          <a:bodyPr/>
          <a:lstStyle/>
          <a:p>
            <a:pPr marL="0" indent="0">
              <a:buNone/>
            </a:pPr>
            <a:r>
              <a:rPr lang="en-GB" dirty="0"/>
              <a:t>DPAs were first introduced in the United Kingdom on 24</a:t>
            </a:r>
            <a:r>
              <a:rPr lang="en-GB" baseline="30000" dirty="0"/>
              <a:t>th</a:t>
            </a:r>
            <a:r>
              <a:rPr lang="en-GB" dirty="0"/>
              <a:t> February 2014 under the provisions of Schedule 17 of the Crime and Courts Act 2013.</a:t>
            </a:r>
          </a:p>
          <a:p>
            <a:pPr marL="0" indent="0">
              <a:buNone/>
            </a:pPr>
            <a:endParaRPr lang="en-GB" dirty="0"/>
          </a:p>
          <a:p>
            <a:pPr marL="0" indent="0">
              <a:buNone/>
            </a:pPr>
            <a:r>
              <a:rPr lang="en-GB" dirty="0"/>
              <a:t>They are available to the Crown Prosecution Service (CPS) and the Serious Fraud Office (SFO).</a:t>
            </a:r>
          </a:p>
          <a:p>
            <a:pPr marL="0" indent="0">
              <a:buNone/>
            </a:pPr>
            <a:endParaRPr lang="en-GB" dirty="0"/>
          </a:p>
          <a:p>
            <a:pPr marL="0" indent="0">
              <a:buNone/>
            </a:pPr>
            <a:r>
              <a:rPr lang="en-GB" dirty="0"/>
              <a:t>A DPA is reached between a prosecutor and an organisation which could be prosecuted, under the supervision of a Judge.</a:t>
            </a:r>
          </a:p>
          <a:p>
            <a:pPr marL="0" indent="0">
              <a:buNone/>
            </a:pPr>
            <a:endParaRPr lang="en-GB" dirty="0"/>
          </a:p>
          <a:p>
            <a:pPr marL="0" indent="0">
              <a:buNone/>
            </a:pPr>
            <a:r>
              <a:rPr lang="en-GB" dirty="0"/>
              <a:t>The agreement allows for the prosecution to be suspended for a defined period. DPAs can be used for fraud, bribery and other economic crime.</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289960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TM02900771[[fn=Slice]]</Template>
  <TotalTime>22</TotalTime>
  <Words>1399</Words>
  <Application>Microsoft Office PowerPoint</Application>
  <PresentationFormat>Widescreen</PresentationFormat>
  <Paragraphs>121</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Century Gothic</vt:lpstr>
      <vt:lpstr>Wingdings 3</vt:lpstr>
      <vt:lpstr>Slice</vt:lpstr>
      <vt:lpstr>The Use of Plea Bargaining and ADR in Criminal Cases</vt:lpstr>
      <vt:lpstr>Objectives:</vt:lpstr>
      <vt:lpstr>PowerPoint Presentation</vt:lpstr>
      <vt:lpstr>PowerPoint Presentation</vt:lpstr>
      <vt:lpstr>PowerPoint Presentation</vt:lpstr>
      <vt:lpstr>PowerPoint Presentation</vt:lpstr>
      <vt:lpstr>Using RJ in the Criminal Justice System</vt:lpstr>
      <vt:lpstr>Using RJ in the Criminal Justice System (continued)</vt:lpstr>
      <vt:lpstr>Deferred Prosecution Agreements (DPA)</vt:lpstr>
      <vt:lpstr>DPAs, Key Features</vt:lpstr>
      <vt:lpstr>How do DPAs work?</vt:lpstr>
      <vt:lpstr>Current DPAs</vt:lpstr>
      <vt:lpstr>The Maximum Sentencing Indication (MSI)</vt:lpstr>
      <vt:lpstr>The Maximum Sentencing Indication (MSI)</vt:lpstr>
      <vt:lpstr>What is an MSI Hearing?</vt:lpstr>
      <vt:lpstr>What is an MSI Hearing?</vt:lpstr>
      <vt:lpstr>What is an MSI Hearing?</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Use of Plea Bargaining and ADR in Criminal Cases</dc:title>
  <dc:creator>alex ferguson</dc:creator>
  <cp:lastModifiedBy>Juliet Mule</cp:lastModifiedBy>
  <cp:revision>4</cp:revision>
  <dcterms:created xsi:type="dcterms:W3CDTF">2019-11-13T11:10:29Z</dcterms:created>
  <dcterms:modified xsi:type="dcterms:W3CDTF">2019-11-19T06:18:02Z</dcterms:modified>
</cp:coreProperties>
</file>