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1" r:id="rId1"/>
  </p:sldMasterIdLst>
  <p:notesMasterIdLst>
    <p:notesMasterId r:id="rId23"/>
  </p:notesMasterIdLst>
  <p:sldIdLst>
    <p:sldId id="257" r:id="rId2"/>
    <p:sldId id="277" r:id="rId3"/>
    <p:sldId id="284" r:id="rId4"/>
    <p:sldId id="262" r:id="rId5"/>
    <p:sldId id="279" r:id="rId6"/>
    <p:sldId id="278" r:id="rId7"/>
    <p:sldId id="263" r:id="rId8"/>
    <p:sldId id="264" r:id="rId9"/>
    <p:sldId id="265" r:id="rId10"/>
    <p:sldId id="266" r:id="rId11"/>
    <p:sldId id="282" r:id="rId12"/>
    <p:sldId id="267" r:id="rId13"/>
    <p:sldId id="269" r:id="rId14"/>
    <p:sldId id="271" r:id="rId15"/>
    <p:sldId id="272" r:id="rId16"/>
    <p:sldId id="273" r:id="rId17"/>
    <p:sldId id="275" r:id="rId18"/>
    <p:sldId id="276" r:id="rId19"/>
    <p:sldId id="280" r:id="rId20"/>
    <p:sldId id="281" r:id="rId21"/>
    <p:sldId id="283" r:id="rId22"/>
  </p:sldIdLst>
  <p:sldSz cx="12192000" cy="6858000"/>
  <p:notesSz cx="6797675" cy="9874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44" autoAdjust="0"/>
    <p:restoredTop sz="82437" autoAdjust="0"/>
  </p:normalViewPr>
  <p:slideViewPr>
    <p:cSldViewPr snapToGrid="0">
      <p:cViewPr varScale="1">
        <p:scale>
          <a:sx n="37" d="100"/>
          <a:sy n="37" d="100"/>
        </p:scale>
        <p:origin x="924" y="2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5427"/>
          </a:xfrm>
          <a:prstGeom prst="rect">
            <a:avLst/>
          </a:prstGeom>
        </p:spPr>
        <p:txBody>
          <a:bodyPr vert="horz" lIns="91440" tIns="45720" rIns="91440" bIns="45720" rtlCol="0"/>
          <a:lstStyle>
            <a:lvl1pPr algn="r">
              <a:defRPr sz="1200"/>
            </a:lvl1pPr>
          </a:lstStyle>
          <a:p>
            <a:fld id="{D6BF6E74-AF0A-4D1D-AAED-EC680B7C8EB3}" type="datetimeFigureOut">
              <a:rPr lang="en-US" smtClean="0"/>
              <a:pPr/>
              <a:t>11/19/2019</a:t>
            </a:fld>
            <a:endParaRPr lang="en-US"/>
          </a:p>
        </p:txBody>
      </p:sp>
      <p:sp>
        <p:nvSpPr>
          <p:cNvPr id="4" name="Slide Image Placeholder 3"/>
          <p:cNvSpPr>
            <a:spLocks noGrp="1" noRot="1" noChangeAspect="1"/>
          </p:cNvSpPr>
          <p:nvPr>
            <p:ph type="sldImg" idx="2"/>
          </p:nvPr>
        </p:nvSpPr>
        <p:spPr>
          <a:xfrm>
            <a:off x="436563" y="1233488"/>
            <a:ext cx="5924550" cy="3333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51983"/>
            <a:ext cx="5438140" cy="388798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8824"/>
            <a:ext cx="2945659" cy="49542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378824"/>
            <a:ext cx="2945659" cy="495426"/>
          </a:xfrm>
          <a:prstGeom prst="rect">
            <a:avLst/>
          </a:prstGeom>
        </p:spPr>
        <p:txBody>
          <a:bodyPr vert="horz" lIns="91440" tIns="45720" rIns="91440" bIns="45720" rtlCol="0" anchor="b"/>
          <a:lstStyle>
            <a:lvl1pPr algn="r">
              <a:defRPr sz="1200"/>
            </a:lvl1pPr>
          </a:lstStyle>
          <a:p>
            <a:fld id="{FB85269D-2B37-4FD5-8206-311BA0DD61EB}" type="slidenum">
              <a:rPr lang="en-US" smtClean="0"/>
              <a:pPr/>
              <a:t>‹#›</a:t>
            </a:fld>
            <a:endParaRPr lang="en-US"/>
          </a:p>
        </p:txBody>
      </p:sp>
    </p:spTree>
    <p:extLst>
      <p:ext uri="{BB962C8B-B14F-4D97-AF65-F5344CB8AC3E}">
        <p14:creationId xmlns:p14="http://schemas.microsoft.com/office/powerpoint/2010/main" val="2589704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B85269D-2B37-4FD5-8206-311BA0DD61EB}" type="slidenum">
              <a:rPr lang="en-US" smtClean="0"/>
              <a:pPr/>
              <a:t>4</a:t>
            </a:fld>
            <a:endParaRPr lang="en-US"/>
          </a:p>
        </p:txBody>
      </p:sp>
    </p:spTree>
    <p:extLst>
      <p:ext uri="{BB962C8B-B14F-4D97-AF65-F5344CB8AC3E}">
        <p14:creationId xmlns:p14="http://schemas.microsoft.com/office/powerpoint/2010/main" val="2159116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Eastern Caribbean is made up of small islands and the impact of this on islands of relatively small populations can be significant. A criminal who is seen to have a lavish lifestyle can gain and hold respect within the community. If they are prosecuted and their assets are taken away from them, then this can send an important message to the community.</a:t>
            </a:r>
          </a:p>
          <a:p>
            <a:endParaRPr lang="en-GB" dirty="0"/>
          </a:p>
          <a:p>
            <a:r>
              <a:rPr lang="en-GB" dirty="0"/>
              <a:t>Asset recovery is not new in the Eastern Caribbean. The Caribbean Financial Action Task Force was formed in 1992 and now has 29 member states. Each of the Islands in the Eastern Caribbean have passed legislation to deal with the proceeds of crime and asset recovery and the annual reports submitted to the task force from countries such as Barbados, Grenada and St Kitts and Nevis all highlight the actions they have taken which includes introducing and amending legislation. However if the powers created by this legislation are not used they could be viewed as nothing more than a paper tiger</a:t>
            </a:r>
          </a:p>
          <a:p>
            <a:endParaRPr lang="en-GB" dirty="0"/>
          </a:p>
        </p:txBody>
      </p:sp>
      <p:sp>
        <p:nvSpPr>
          <p:cNvPr id="4" name="Slide Number Placeholder 3"/>
          <p:cNvSpPr>
            <a:spLocks noGrp="1"/>
          </p:cNvSpPr>
          <p:nvPr>
            <p:ph type="sldNum" sz="quarter" idx="10"/>
          </p:nvPr>
        </p:nvSpPr>
        <p:spPr/>
        <p:txBody>
          <a:bodyPr/>
          <a:lstStyle/>
          <a:p>
            <a:fld id="{FB85269D-2B37-4FD5-8206-311BA0DD61EB}" type="slidenum">
              <a:rPr lang="en-US" smtClean="0"/>
              <a:pPr/>
              <a:t>6</a:t>
            </a:fld>
            <a:endParaRPr lang="en-US"/>
          </a:p>
        </p:txBody>
      </p:sp>
    </p:spTree>
    <p:extLst>
      <p:ext uri="{BB962C8B-B14F-4D97-AF65-F5344CB8AC3E}">
        <p14:creationId xmlns:p14="http://schemas.microsoft.com/office/powerpoint/2010/main" val="1594607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a:t>
            </a:r>
            <a:r>
              <a:rPr lang="en-GB" baseline="0" dirty="0"/>
              <a:t> the court comes to determining the value of the defendant’s realisable assets there is no requirement for the assets to be tainted. The Court has already determined the extent of the defendant’s benefit from his criminal conduct, this is a separate calculation to determine the defendant’s ability to repay that benefit. </a:t>
            </a:r>
          </a:p>
          <a:p>
            <a:endParaRPr lang="en-GB" baseline="0" dirty="0"/>
          </a:p>
          <a:p>
            <a:r>
              <a:rPr lang="en-GB" baseline="0" dirty="0"/>
              <a:t>This legislative provision represents the notion that you cannot order an individual to repay an amount that they cannot afford to.</a:t>
            </a:r>
            <a:endParaRPr lang="en-GB" dirty="0"/>
          </a:p>
        </p:txBody>
      </p:sp>
      <p:sp>
        <p:nvSpPr>
          <p:cNvPr id="4" name="Slide Number Placeholder 3"/>
          <p:cNvSpPr>
            <a:spLocks noGrp="1"/>
          </p:cNvSpPr>
          <p:nvPr>
            <p:ph type="sldNum" sz="quarter" idx="10"/>
          </p:nvPr>
        </p:nvSpPr>
        <p:spPr/>
        <p:txBody>
          <a:bodyPr/>
          <a:lstStyle/>
          <a:p>
            <a:fld id="{FB85269D-2B37-4FD5-8206-311BA0DD61EB}" type="slidenum">
              <a:rPr lang="en-US" smtClean="0"/>
              <a:pPr/>
              <a:t>7</a:t>
            </a:fld>
            <a:endParaRPr lang="en-US"/>
          </a:p>
        </p:txBody>
      </p:sp>
    </p:spTree>
    <p:extLst>
      <p:ext uri="{BB962C8B-B14F-4D97-AF65-F5344CB8AC3E}">
        <p14:creationId xmlns:p14="http://schemas.microsoft.com/office/powerpoint/2010/main" val="2554816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determine whether a defendant has benefitted from his particular criminal conduct the court will need to examine the evidence from the trial or the prosecution case to which the defendant has pleaded guilty and determine whether the defendant obtained any property or pecuniary or quantifiable advantage.</a:t>
            </a:r>
          </a:p>
          <a:p>
            <a:endParaRPr lang="en-GB" dirty="0"/>
          </a:p>
          <a:p>
            <a:r>
              <a:rPr lang="en-GB" dirty="0"/>
              <a:t>Property has a wide definition and will usually include, money and all forms of real or personal and heritable or moveable property</a:t>
            </a:r>
          </a:p>
          <a:p>
            <a:endParaRPr lang="en-GB" dirty="0"/>
          </a:p>
          <a:p>
            <a:r>
              <a:rPr lang="en-GB" dirty="0"/>
              <a:t>The value of the property will be the gross value of the amount passing through the defendant’s hands and there is no requirement for it to be retained and the court should not become concerned in calculating net profits (R v </a:t>
            </a:r>
            <a:r>
              <a:rPr lang="en-GB" dirty="0" err="1"/>
              <a:t>Currey</a:t>
            </a:r>
            <a:r>
              <a:rPr lang="en-GB" dirty="0"/>
              <a:t> (1995) 16 Cr App R(S) 421).</a:t>
            </a:r>
          </a:p>
          <a:p>
            <a:endParaRPr lang="en-GB" dirty="0"/>
          </a:p>
        </p:txBody>
      </p:sp>
      <p:sp>
        <p:nvSpPr>
          <p:cNvPr id="4" name="Slide Number Placeholder 3"/>
          <p:cNvSpPr>
            <a:spLocks noGrp="1"/>
          </p:cNvSpPr>
          <p:nvPr>
            <p:ph type="sldNum" sz="quarter" idx="10"/>
          </p:nvPr>
        </p:nvSpPr>
        <p:spPr/>
        <p:txBody>
          <a:bodyPr/>
          <a:lstStyle/>
          <a:p>
            <a:fld id="{FB85269D-2B37-4FD5-8206-311BA0DD61EB}" type="slidenum">
              <a:rPr lang="en-US" smtClean="0"/>
              <a:pPr/>
              <a:t>10</a:t>
            </a:fld>
            <a:endParaRPr lang="en-US"/>
          </a:p>
        </p:txBody>
      </p:sp>
    </p:spTree>
    <p:extLst>
      <p:ext uri="{BB962C8B-B14F-4D97-AF65-F5344CB8AC3E}">
        <p14:creationId xmlns:p14="http://schemas.microsoft.com/office/powerpoint/2010/main" val="2761912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B85269D-2B37-4FD5-8206-311BA0DD61EB}" type="slidenum">
              <a:rPr lang="en-US" smtClean="0"/>
              <a:pPr/>
              <a:t>20</a:t>
            </a:fld>
            <a:endParaRPr lang="en-US"/>
          </a:p>
        </p:txBody>
      </p:sp>
    </p:spTree>
    <p:extLst>
      <p:ext uri="{BB962C8B-B14F-4D97-AF65-F5344CB8AC3E}">
        <p14:creationId xmlns:p14="http://schemas.microsoft.com/office/powerpoint/2010/main" val="16098789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D84D23C2-EFE2-40BB-9AB1-71504BFCF41D}" type="datetime1">
              <a:rPr lang="en-US" smtClean="0"/>
              <a:pPr/>
              <a:t>11/19/2019</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12459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667B209-A115-4746-8D83-13ED582FD631}" type="datetime1">
              <a:rPr lang="en-US" smtClean="0"/>
              <a:pPr/>
              <a:t>11/19/2019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91938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59FD9987-622C-46AA-AB78-9C412086EA55}" type="datetime1">
              <a:rPr lang="en-US" smtClean="0"/>
              <a:pPr/>
              <a:t>11/19/2019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pic>
        <p:nvPicPr>
          <p:cNvPr id="20" name="Picture 2" descr="http://www.webforoosh.com/images/Currency-Exchange.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1097" y="5791037"/>
            <a:ext cx="1093857" cy="1093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48962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7CE8222B-01A6-494B-BBEE-8E1B41F989AC}" type="datetime1">
              <a:rPr lang="en-US" smtClean="0"/>
              <a:pPr/>
              <a:t>11/19/2019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942122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400DE8-EF75-4333-B0AA-9D159E7695FE}" type="datetime1">
              <a:rPr lang="en-US" smtClean="0"/>
              <a:pPr/>
              <a:t>11/19/2019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270900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1530F1F-D94B-4AFC-9C3D-90BF29548822}" type="datetime1">
              <a:rPr lang="en-US" smtClean="0"/>
              <a:pPr/>
              <a:t>11/19/2019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004665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344D68E-B429-4F3D-A68A-1F2801F1C2FD}" type="datetime1">
              <a:rPr lang="en-US" smtClean="0"/>
              <a:pPr/>
              <a:t>11/19/2019</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pic>
        <p:nvPicPr>
          <p:cNvPr id="17" name="Picture 2" descr="http://www.webforoosh.com/images/Currency-Exchange.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097" y="5791037"/>
            <a:ext cx="1093857" cy="1093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179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D65F759E-D6AE-4E2B-B1EE-3D433B9DBE91}" type="datetime1">
              <a:rPr lang="en-US" smtClean="0"/>
              <a:pPr/>
              <a:t>11/19/2019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pic>
        <p:nvPicPr>
          <p:cNvPr id="7" name="Picture 2" descr="http://www.webforoosh.com/images/Currency-Exchange.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097" y="5791037"/>
            <a:ext cx="1093857" cy="1093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47000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4EC90B78-3255-4CDE-B442-351CF9907C67}" type="datetime1">
              <a:rPr lang="en-US" smtClean="0"/>
              <a:pPr/>
              <a:t>11/19/2019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98575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5FEADC-4417-4C68-A78A-689F0E581173}" type="datetime1">
              <a:rPr lang="en-US" smtClean="0"/>
              <a:pPr/>
              <a:t>11/19/2019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9637A9-119A-49DA-BD12-AAC58B377D80}" type="slidenum">
              <a:rPr lang="en-US" smtClean="0"/>
              <a:pPr/>
              <a:t>‹#›</a:t>
            </a:fld>
            <a:endParaRPr lang="en-US" dirty="0"/>
          </a:p>
        </p:txBody>
      </p:sp>
      <p:pic>
        <p:nvPicPr>
          <p:cNvPr id="7" name="Picture 2" descr="http://www.webforoosh.com/images/Currency-Exchange.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097" y="5791037"/>
            <a:ext cx="1093857" cy="1093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3675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pic>
        <p:nvPicPr>
          <p:cNvPr id="22" name="Picture 2" descr="http://www.webforoosh.com/images/Currency-Exchange.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069049" y="5755679"/>
            <a:ext cx="1093857" cy="1093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3636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9E31C7-8716-42A7-B848-DB9C584F9762}" type="datetime1">
              <a:rPr lang="en-US" smtClean="0"/>
              <a:pPr/>
              <a:t>11/19/2019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22801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1C7E07C-D760-44C5-90F9-5D3DC0C1A8BE}" type="datetime1">
              <a:rPr lang="en-US" smtClean="0"/>
              <a:pPr/>
              <a:t>11/19/2019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206717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AD1F568-9A9D-4D64-8BED-2759F85DC255}" type="datetime1">
              <a:rPr lang="en-US" smtClean="0"/>
              <a:pPr/>
              <a:t>11/19/2019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pic>
        <p:nvPicPr>
          <p:cNvPr id="6" name="Picture 2" descr="http://www.webforoosh.com/images/Currency-Exchange.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097" y="5791037"/>
            <a:ext cx="1093857" cy="1093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532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2EF6DF-E643-4A13-B67A-8BCD9D1F83A6}" type="datetime1">
              <a:rPr lang="en-US" smtClean="0"/>
              <a:pPr/>
              <a:t>11/19/2019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pic>
        <p:nvPicPr>
          <p:cNvPr id="6" name="Picture 2" descr="http://www.webforoosh.com/images/Currency-Exchange.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097" y="5777590"/>
            <a:ext cx="1093857" cy="1093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9513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pic>
        <p:nvPicPr>
          <p:cNvPr id="23" name="Picture 2" descr="http://www.webforoosh.com/images/Currency-Exchange.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018941" y="5750356"/>
            <a:ext cx="1093857" cy="1093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4122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466396-CA8B-47D8-8246-F7FA34B92676}" type="datetime1">
              <a:rPr lang="en-US" smtClean="0"/>
              <a:pPr/>
              <a:t>11/19/2019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836766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64F04443-E559-49AB-AF25-C33268D994E9}" type="datetime1">
              <a:rPr lang="en-US" smtClean="0"/>
              <a:pPr/>
              <a:t>11/19/2019</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1186719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Lst>
  <p:hf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97746" y="758952"/>
            <a:ext cx="7107555" cy="3161884"/>
          </a:xfrm>
        </p:spPr>
        <p:txBody>
          <a:bodyPr/>
          <a:lstStyle/>
          <a:p>
            <a:r>
              <a:rPr lang="en-GB" dirty="0"/>
              <a:t>Conviction Based Recoveries  </a:t>
            </a:r>
          </a:p>
        </p:txBody>
      </p:sp>
      <p:sp>
        <p:nvSpPr>
          <p:cNvPr id="3" name="Subtitle 2"/>
          <p:cNvSpPr>
            <a:spLocks noGrp="1"/>
          </p:cNvSpPr>
          <p:nvPr>
            <p:ph type="subTitle" idx="1"/>
          </p:nvPr>
        </p:nvSpPr>
        <p:spPr>
          <a:xfrm>
            <a:off x="4400517" y="4017818"/>
            <a:ext cx="7107555" cy="2313709"/>
          </a:xfrm>
        </p:spPr>
        <p:txBody>
          <a:bodyPr>
            <a:normAutofit fontScale="92500" lnSpcReduction="10000"/>
          </a:bodyPr>
          <a:lstStyle/>
          <a:p>
            <a:r>
              <a:rPr lang="en-US" sz="1900" b="1" dirty="0">
                <a:solidFill>
                  <a:schemeClr val="accent5">
                    <a:lumMod val="60000"/>
                    <a:lumOff val="40000"/>
                  </a:schemeClr>
                </a:solidFill>
              </a:rPr>
              <a:t>  </a:t>
            </a:r>
            <a:endParaRPr lang="en-US" b="1" dirty="0">
              <a:solidFill>
                <a:schemeClr val="accent5">
                  <a:lumMod val="60000"/>
                  <a:lumOff val="40000"/>
                </a:schemeClr>
              </a:solidFill>
            </a:endParaRPr>
          </a:p>
          <a:p>
            <a:r>
              <a:rPr lang="en-US" sz="2900" b="1" dirty="0">
                <a:solidFill>
                  <a:schemeClr val="accent5">
                    <a:lumMod val="60000"/>
                    <a:lumOff val="40000"/>
                  </a:schemeClr>
                </a:solidFill>
              </a:rPr>
              <a:t>Alex Ferguson</a:t>
            </a:r>
            <a:r>
              <a:rPr lang="en-US" sz="2900" dirty="0"/>
              <a:t>				</a:t>
            </a:r>
            <a:endParaRPr lang="en-US" dirty="0"/>
          </a:p>
          <a:p>
            <a:r>
              <a:rPr lang="en-US" sz="2900" dirty="0">
                <a:solidFill>
                  <a:schemeClr val="accent5">
                    <a:lumMod val="60000"/>
                    <a:lumOff val="40000"/>
                  </a:schemeClr>
                </a:solidFill>
              </a:rPr>
              <a:t>ASSET RECOVERY LAWYER	</a:t>
            </a:r>
          </a:p>
          <a:p>
            <a:r>
              <a:rPr lang="en-US" sz="2900" dirty="0">
                <a:solidFill>
                  <a:schemeClr val="accent5">
                    <a:lumMod val="60000"/>
                    <a:lumOff val="40000"/>
                  </a:schemeClr>
                </a:solidFill>
              </a:rPr>
              <a:t>INTERNATIONAL CO-OPERATION ASSET RECOVERY TEAM - GUERNSEY			</a:t>
            </a:r>
            <a:endParaRPr lang="en-US" b="1" dirty="0">
              <a:solidFill>
                <a:schemeClr val="accent5">
                  <a:lumMod val="60000"/>
                  <a:lumOff val="40000"/>
                </a:schemeClr>
              </a:solidFill>
            </a:endParaRPr>
          </a:p>
          <a:p>
            <a:endParaRPr lang="en-US" b="1" dirty="0">
              <a:solidFill>
                <a:schemeClr val="accent5">
                  <a:lumMod val="60000"/>
                  <a:lumOff val="40000"/>
                </a:schemeClr>
              </a:solidFill>
            </a:endParaRPr>
          </a:p>
          <a:p>
            <a:endParaRPr lang="en-GB" dirty="0"/>
          </a:p>
        </p:txBody>
      </p:sp>
      <p:pic>
        <p:nvPicPr>
          <p:cNvPr id="4" name="Picture 2" descr="http://www.webforoosh.com/images/Currency-Exchan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024" y="1335344"/>
            <a:ext cx="4048125" cy="4048125"/>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4FAB73BC-B049-4115-A692-8D63A059BFB8}" type="slidenum">
              <a:rPr lang="en-US" smtClean="0"/>
              <a:pPr/>
              <a:t>1</a:t>
            </a:fld>
            <a:endParaRPr lang="en-US" dirty="0"/>
          </a:p>
        </p:txBody>
      </p:sp>
    </p:spTree>
    <p:extLst>
      <p:ext uri="{BB962C8B-B14F-4D97-AF65-F5344CB8AC3E}">
        <p14:creationId xmlns:p14="http://schemas.microsoft.com/office/powerpoint/2010/main" val="19912169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FAB73BC-B049-4115-A692-8D63A059BFB8}" type="slidenum">
              <a:rPr lang="en-US" smtClean="0"/>
              <a:pPr/>
              <a:t>10</a:t>
            </a:fld>
            <a:endParaRPr lang="en-US" dirty="0"/>
          </a:p>
        </p:txBody>
      </p:sp>
      <p:sp>
        <p:nvSpPr>
          <p:cNvPr id="3" name="Rectangle 2"/>
          <p:cNvSpPr/>
          <p:nvPr/>
        </p:nvSpPr>
        <p:spPr>
          <a:xfrm>
            <a:off x="288235" y="1232452"/>
            <a:ext cx="11817626" cy="3416320"/>
          </a:xfrm>
          <a:prstGeom prst="rect">
            <a:avLst/>
          </a:prstGeom>
        </p:spPr>
        <p:txBody>
          <a:bodyPr wrap="square">
            <a:spAutoFit/>
          </a:bodyPr>
          <a:lstStyle/>
          <a:p>
            <a:r>
              <a:rPr lang="en-GB" dirty="0"/>
              <a:t>To determine whether a defendant has benefitted from his particular criminal conduct the court will: </a:t>
            </a:r>
          </a:p>
          <a:p>
            <a:endParaRPr lang="en-GB" dirty="0"/>
          </a:p>
          <a:p>
            <a:r>
              <a:rPr lang="en-GB" b="1" dirty="0"/>
              <a:t>Examine</a:t>
            </a:r>
          </a:p>
          <a:p>
            <a:endParaRPr lang="en-GB" b="1" dirty="0"/>
          </a:p>
          <a:p>
            <a:r>
              <a:rPr lang="en-GB" dirty="0"/>
              <a:t>the evidence from the trial; or </a:t>
            </a:r>
          </a:p>
          <a:p>
            <a:r>
              <a:rPr lang="en-GB" dirty="0"/>
              <a:t>the prosecution case to which the defendant has pleaded guilty; </a:t>
            </a:r>
          </a:p>
          <a:p>
            <a:endParaRPr lang="en-GB" dirty="0"/>
          </a:p>
          <a:p>
            <a:r>
              <a:rPr lang="en-GB" b="1" dirty="0"/>
              <a:t>AND</a:t>
            </a:r>
          </a:p>
          <a:p>
            <a:endParaRPr lang="en-GB" dirty="0"/>
          </a:p>
          <a:p>
            <a:r>
              <a:rPr lang="en-GB" dirty="0"/>
              <a:t>Determine whether the defendant obtained any:</a:t>
            </a:r>
          </a:p>
          <a:p>
            <a:r>
              <a:rPr lang="en-GB" dirty="0"/>
              <a:t>a)	property; or </a:t>
            </a:r>
          </a:p>
          <a:p>
            <a:r>
              <a:rPr lang="en-GB" dirty="0"/>
              <a:t>b)	pecuniary or quantifiable advantage.</a:t>
            </a:r>
          </a:p>
        </p:txBody>
      </p:sp>
    </p:spTree>
    <p:extLst>
      <p:ext uri="{BB962C8B-B14F-4D97-AF65-F5344CB8AC3E}">
        <p14:creationId xmlns:p14="http://schemas.microsoft.com/office/powerpoint/2010/main" val="1007764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fade">
                                      <p:cBhvr>
                                        <p:cTn id="18" dur="500"/>
                                        <p:tgtEl>
                                          <p:spTgt spid="3">
                                            <p:txEl>
                                              <p:pRg st="7" end="7"/>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animEffect transition="in" filter="fade">
                                      <p:cBhvr>
                                        <p:cTn id="21" dur="500"/>
                                        <p:tgtEl>
                                          <p:spTgt spid="3">
                                            <p:txEl>
                                              <p:pRg st="9" end="9"/>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10" end="10"/>
                                            </p:txEl>
                                          </p:spTgt>
                                        </p:tgtEl>
                                        <p:attrNameLst>
                                          <p:attrName>style.visibility</p:attrName>
                                        </p:attrNameLst>
                                      </p:cBhvr>
                                      <p:to>
                                        <p:strVal val="visible"/>
                                      </p:to>
                                    </p:set>
                                    <p:animEffect transition="in" filter="fade">
                                      <p:cBhvr>
                                        <p:cTn id="24" dur="500"/>
                                        <p:tgtEl>
                                          <p:spTgt spid="3">
                                            <p:txEl>
                                              <p:pRg st="10" end="10"/>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animEffect transition="in" filter="fade">
                                      <p:cBhvr>
                                        <p:cTn id="2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761413" cy="944584"/>
          </a:xfrm>
        </p:spPr>
        <p:txBody>
          <a:bodyPr/>
          <a:lstStyle/>
          <a:p>
            <a:r>
              <a:rPr lang="en-GB" dirty="0"/>
              <a:t>How is the value of property calculated?</a:t>
            </a:r>
          </a:p>
        </p:txBody>
      </p:sp>
      <p:sp>
        <p:nvSpPr>
          <p:cNvPr id="3" name="Content Placeholder 2"/>
          <p:cNvSpPr>
            <a:spLocks noGrp="1"/>
          </p:cNvSpPr>
          <p:nvPr>
            <p:ph idx="1"/>
          </p:nvPr>
        </p:nvSpPr>
        <p:spPr>
          <a:xfrm>
            <a:off x="1154954" y="2603500"/>
            <a:ext cx="10901211" cy="3416300"/>
          </a:xfrm>
        </p:spPr>
        <p:txBody>
          <a:bodyPr>
            <a:normAutofit/>
          </a:bodyPr>
          <a:lstStyle/>
          <a:p>
            <a:pPr marL="0" indent="0">
              <a:buNone/>
            </a:pPr>
            <a:r>
              <a:rPr lang="en-GB" dirty="0"/>
              <a:t>In determining the value of the property obtained the court is required to apply the market value. </a:t>
            </a:r>
          </a:p>
          <a:p>
            <a:pPr marL="0" indent="0">
              <a:buNone/>
            </a:pPr>
            <a:endParaRPr lang="en-GB" dirty="0"/>
          </a:p>
          <a:p>
            <a:pPr marL="0" indent="0">
              <a:buNone/>
            </a:pPr>
            <a:r>
              <a:rPr lang="en-GB" dirty="0"/>
              <a:t>Difficulties have arisen in cases where the defendant has been found in possession of illicit goods such as controlled drugs or counterfeit goods. As these good have not got a legitimate market how can a value be placed on them? If it can, what value?</a:t>
            </a:r>
          </a:p>
          <a:p>
            <a:pPr marL="0" indent="0">
              <a:buNone/>
            </a:pPr>
            <a:r>
              <a:rPr lang="en-GB" b="1" dirty="0"/>
              <a:t>R v Islam [2009] </a:t>
            </a:r>
          </a:p>
          <a:p>
            <a:pPr marL="0" indent="0">
              <a:buNone/>
            </a:pPr>
            <a:r>
              <a:rPr lang="pt-BR" b="1" dirty="0"/>
              <a:t>R v Mejia &amp; Smeath [2009] EWCA (Crim) 1940</a:t>
            </a:r>
          </a:p>
          <a:p>
            <a:pPr marL="0" indent="0">
              <a:buNone/>
            </a:pPr>
            <a:r>
              <a:rPr lang="en-GB" b="1" dirty="0" err="1"/>
              <a:t>Elsayed</a:t>
            </a:r>
            <a:r>
              <a:rPr lang="en-GB" b="1" dirty="0"/>
              <a:t> [2014] </a:t>
            </a:r>
            <a:r>
              <a:rPr lang="en-GB" b="1" dirty="0" err="1"/>
              <a:t>EWCA</a:t>
            </a:r>
            <a:r>
              <a:rPr lang="en-GB" b="1" dirty="0"/>
              <a:t> </a:t>
            </a:r>
            <a:r>
              <a:rPr lang="en-GB" b="1" dirty="0" err="1"/>
              <a:t>Crim</a:t>
            </a:r>
            <a:r>
              <a:rPr lang="en-GB" b="1" dirty="0"/>
              <a:t> 333 </a:t>
            </a:r>
            <a:endParaRPr lang="pt-BR" b="1" dirty="0"/>
          </a:p>
          <a:p>
            <a:pPr marL="0" indent="0">
              <a:buNone/>
            </a:pPr>
            <a:endParaRPr lang="en-GB" dirty="0"/>
          </a:p>
        </p:txBody>
      </p:sp>
      <p:sp>
        <p:nvSpPr>
          <p:cNvPr id="4" name="Slide Number Placeholder 3"/>
          <p:cNvSpPr>
            <a:spLocks noGrp="1"/>
          </p:cNvSpPr>
          <p:nvPr>
            <p:ph type="sldNum" sz="quarter" idx="12"/>
          </p:nvPr>
        </p:nvSpPr>
        <p:spPr/>
        <p:txBody>
          <a:bodyPr/>
          <a:lstStyle/>
          <a:p>
            <a:fld id="{629637A9-119A-49DA-BD12-AAC58B377D80}" type="slidenum">
              <a:rPr lang="en-US" smtClean="0"/>
              <a:pPr/>
              <a:t>11</a:t>
            </a:fld>
            <a:endParaRPr lang="en-US" dirty="0"/>
          </a:p>
        </p:txBody>
      </p:sp>
    </p:spTree>
    <p:extLst>
      <p:ext uri="{BB962C8B-B14F-4D97-AF65-F5344CB8AC3E}">
        <p14:creationId xmlns:p14="http://schemas.microsoft.com/office/powerpoint/2010/main" val="3170806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Cases </a:t>
            </a:r>
          </a:p>
        </p:txBody>
      </p:sp>
      <p:sp>
        <p:nvSpPr>
          <p:cNvPr id="4" name="Slide Number Placeholder 3"/>
          <p:cNvSpPr>
            <a:spLocks noGrp="1"/>
          </p:cNvSpPr>
          <p:nvPr>
            <p:ph type="sldNum" sz="quarter" idx="12"/>
          </p:nvPr>
        </p:nvSpPr>
        <p:spPr/>
        <p:txBody>
          <a:bodyPr/>
          <a:lstStyle/>
          <a:p>
            <a:fld id="{629637A9-119A-49DA-BD12-AAC58B377D80}" type="slidenum">
              <a:rPr lang="en-US" smtClean="0"/>
              <a:pPr/>
              <a:t>12</a:t>
            </a:fld>
            <a:endParaRPr lang="en-US" dirty="0"/>
          </a:p>
        </p:txBody>
      </p:sp>
      <p:sp>
        <p:nvSpPr>
          <p:cNvPr id="5" name="Content Placeholder 4"/>
          <p:cNvSpPr>
            <a:spLocks noGrp="1"/>
          </p:cNvSpPr>
          <p:nvPr>
            <p:ph idx="1"/>
          </p:nvPr>
        </p:nvSpPr>
        <p:spPr>
          <a:xfrm>
            <a:off x="1154954" y="2355574"/>
            <a:ext cx="10940968" cy="3664226"/>
          </a:xfrm>
        </p:spPr>
        <p:txBody>
          <a:bodyPr/>
          <a:lstStyle/>
          <a:p>
            <a:r>
              <a:rPr lang="en-GB" dirty="0"/>
              <a:t> </a:t>
            </a:r>
            <a:r>
              <a:rPr lang="en-GB" b="1" dirty="0"/>
              <a:t>Re J  The Times, 12 July 2005</a:t>
            </a:r>
            <a:r>
              <a:rPr lang="en-GB" dirty="0"/>
              <a:t> , the Court of Appeal held that to obtain does not mean to retain.</a:t>
            </a:r>
          </a:p>
          <a:p>
            <a:endParaRPr lang="en-GB" dirty="0"/>
          </a:p>
          <a:p>
            <a:r>
              <a:rPr lang="en-US" b="1" dirty="0"/>
              <a:t>R v David Kai Xu [2008] EWCA (Crim) 2372 </a:t>
            </a:r>
            <a:r>
              <a:rPr lang="en-US" dirty="0"/>
              <a:t>- the defendant was convicted of offences contrary to immigration law as he had employed illegal immigrants in his restaurant. The illegal immigrants made up a quarter of the workforce. The proper amount of the confiscation order was calculated to be a quarter of the total receipts of the business over the period that the illegal immigrants were employed. As the defendant had not been forthcoming with details, it was open for the court to take a robust approach in inferring that the employees did make a significant difference to the amount of receipts of the business. NB it was the receipts that made up the confiscation order and not the profits.</a:t>
            </a:r>
          </a:p>
          <a:p>
            <a:endParaRPr lang="en-GB" dirty="0"/>
          </a:p>
        </p:txBody>
      </p:sp>
    </p:spTree>
    <p:extLst>
      <p:ext uri="{BB962C8B-B14F-4D97-AF65-F5344CB8AC3E}">
        <p14:creationId xmlns:p14="http://schemas.microsoft.com/office/powerpoint/2010/main" val="15767602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Pecuniary advantage </a:t>
            </a:r>
          </a:p>
        </p:txBody>
      </p:sp>
      <p:sp>
        <p:nvSpPr>
          <p:cNvPr id="3" name="Content Placeholder 2"/>
          <p:cNvSpPr>
            <a:spLocks noGrp="1"/>
          </p:cNvSpPr>
          <p:nvPr>
            <p:ph idx="1"/>
          </p:nvPr>
        </p:nvSpPr>
        <p:spPr>
          <a:xfrm>
            <a:off x="1154954" y="2345635"/>
            <a:ext cx="10762063" cy="3674165"/>
          </a:xfrm>
        </p:spPr>
        <p:txBody>
          <a:bodyPr/>
          <a:lstStyle/>
          <a:p>
            <a:pPr marL="0" indent="0">
              <a:buNone/>
            </a:pPr>
            <a:r>
              <a:rPr lang="en-GB" dirty="0"/>
              <a:t>In determining whether a defendant has benefitted from the offences for which he was convicted the court also has to consider whether he has obtained a pecuniary advantage.</a:t>
            </a:r>
          </a:p>
          <a:p>
            <a:pPr marL="0" indent="0">
              <a:buNone/>
            </a:pPr>
            <a:r>
              <a:rPr lang="en-GB" dirty="0"/>
              <a:t>Example: </a:t>
            </a:r>
          </a:p>
          <a:p>
            <a:r>
              <a:rPr lang="en-GB" dirty="0"/>
              <a:t>Where a defendant uses money obtained as a result of his crime to invest in property, bonds or shares and there is an increase in their value, that new value of the property into which the criminal proceeds were invested becomes the proceeds of crime. </a:t>
            </a:r>
          </a:p>
          <a:p>
            <a:endParaRPr lang="en-GB" dirty="0"/>
          </a:p>
          <a:p>
            <a:r>
              <a:rPr lang="en-GB" dirty="0"/>
              <a:t>Similarly in  a case where a defendant has obtained property as a result of mortgage fraud, rental income from those properties will be included as a pecuniary advantage</a:t>
            </a:r>
          </a:p>
          <a:p>
            <a:endParaRPr lang="en-GB" dirty="0"/>
          </a:p>
        </p:txBody>
      </p:sp>
      <p:sp>
        <p:nvSpPr>
          <p:cNvPr id="4" name="Slide Number Placeholder 3"/>
          <p:cNvSpPr>
            <a:spLocks noGrp="1"/>
          </p:cNvSpPr>
          <p:nvPr>
            <p:ph type="sldNum" sz="quarter" idx="12"/>
          </p:nvPr>
        </p:nvSpPr>
        <p:spPr/>
        <p:txBody>
          <a:bodyPr/>
          <a:lstStyle/>
          <a:p>
            <a:fld id="{629637A9-119A-49DA-BD12-AAC58B377D80}" type="slidenum">
              <a:rPr lang="en-US" smtClean="0"/>
              <a:pPr/>
              <a:t>13</a:t>
            </a:fld>
            <a:endParaRPr lang="en-US" dirty="0"/>
          </a:p>
        </p:txBody>
      </p:sp>
    </p:spTree>
    <p:extLst>
      <p:ext uri="{BB962C8B-B14F-4D97-AF65-F5344CB8AC3E}">
        <p14:creationId xmlns:p14="http://schemas.microsoft.com/office/powerpoint/2010/main" val="364038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3244" y="725557"/>
            <a:ext cx="8813124" cy="1212573"/>
          </a:xfrm>
        </p:spPr>
        <p:txBody>
          <a:bodyPr/>
          <a:lstStyle/>
          <a:p>
            <a:r>
              <a:rPr lang="en-GB" dirty="0"/>
              <a:t>Benefit from general criminal conduct</a:t>
            </a:r>
          </a:p>
        </p:txBody>
      </p:sp>
      <p:sp>
        <p:nvSpPr>
          <p:cNvPr id="3" name="Content Placeholder 2"/>
          <p:cNvSpPr>
            <a:spLocks noGrp="1"/>
          </p:cNvSpPr>
          <p:nvPr>
            <p:ph idx="1"/>
          </p:nvPr>
        </p:nvSpPr>
        <p:spPr>
          <a:xfrm>
            <a:off x="1154954" y="2603500"/>
            <a:ext cx="10881333" cy="3416300"/>
          </a:xfrm>
        </p:spPr>
        <p:txBody>
          <a:bodyPr/>
          <a:lstStyle/>
          <a:p>
            <a:pPr marL="0" indent="0">
              <a:buNone/>
            </a:pPr>
            <a:r>
              <a:rPr lang="en-GB" sz="2400" dirty="0"/>
              <a:t>In addition to considering the benefit from the offences for which a defendant has been convicted, Proceeds of Crime legislation also allows a court to consider whether the defendant has benefitted from his general criminal conduct.</a:t>
            </a:r>
          </a:p>
          <a:p>
            <a:pPr marL="0" indent="0">
              <a:buNone/>
            </a:pPr>
            <a:endParaRPr lang="en-GB" sz="2400" dirty="0"/>
          </a:p>
          <a:p>
            <a:pPr marL="0" indent="0">
              <a:buNone/>
            </a:pPr>
            <a:r>
              <a:rPr lang="en-GB" sz="2400" dirty="0"/>
              <a:t>To do this the court is able to make certain assumptions that property held, obtained or expenditure made by the defendant during the period of 6yrs prior to the confiscation hearing have come from crime.</a:t>
            </a:r>
          </a:p>
          <a:p>
            <a:pPr marL="0" indent="0">
              <a:buNone/>
            </a:pPr>
            <a:endParaRPr lang="en-GB" dirty="0"/>
          </a:p>
          <a:p>
            <a:pPr marL="0" indent="0">
              <a:buNone/>
            </a:pPr>
            <a:endParaRPr lang="en-GB" dirty="0"/>
          </a:p>
        </p:txBody>
      </p:sp>
      <p:sp>
        <p:nvSpPr>
          <p:cNvPr id="4" name="Slide Number Placeholder 3"/>
          <p:cNvSpPr>
            <a:spLocks noGrp="1"/>
          </p:cNvSpPr>
          <p:nvPr>
            <p:ph type="sldNum" sz="quarter" idx="12"/>
          </p:nvPr>
        </p:nvSpPr>
        <p:spPr/>
        <p:txBody>
          <a:bodyPr/>
          <a:lstStyle/>
          <a:p>
            <a:fld id="{629637A9-119A-49DA-BD12-AAC58B377D80}" type="slidenum">
              <a:rPr lang="en-US" smtClean="0"/>
              <a:pPr/>
              <a:t>14</a:t>
            </a:fld>
            <a:endParaRPr lang="en-US" dirty="0"/>
          </a:p>
        </p:txBody>
      </p:sp>
    </p:spTree>
    <p:extLst>
      <p:ext uri="{BB962C8B-B14F-4D97-AF65-F5344CB8AC3E}">
        <p14:creationId xmlns:p14="http://schemas.microsoft.com/office/powerpoint/2010/main" val="3764616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assumptions</a:t>
            </a:r>
          </a:p>
        </p:txBody>
      </p:sp>
      <p:sp>
        <p:nvSpPr>
          <p:cNvPr id="3" name="Content Placeholder 2"/>
          <p:cNvSpPr>
            <a:spLocks noGrp="1"/>
          </p:cNvSpPr>
          <p:nvPr>
            <p:ph idx="1"/>
          </p:nvPr>
        </p:nvSpPr>
        <p:spPr>
          <a:xfrm>
            <a:off x="1154954" y="2603500"/>
            <a:ext cx="10831637" cy="3416300"/>
          </a:xfrm>
        </p:spPr>
        <p:txBody>
          <a:bodyPr/>
          <a:lstStyle/>
          <a:p>
            <a:pPr marL="0" indent="0">
              <a:buNone/>
            </a:pPr>
            <a:r>
              <a:rPr lang="en-GB" dirty="0"/>
              <a:t>The court is required to make three assumptions:</a:t>
            </a:r>
          </a:p>
          <a:p>
            <a:pPr>
              <a:buFont typeface="+mj-lt"/>
              <a:buAutoNum type="arabicPeriod"/>
            </a:pPr>
            <a:r>
              <a:rPr lang="en-GB" dirty="0"/>
              <a:t>All property held by the defendant in the period of 6yrs up to and including the date of the confiscation hearing has come from his criminal conduct;</a:t>
            </a:r>
          </a:p>
          <a:p>
            <a:pPr>
              <a:buFont typeface="+mj-lt"/>
              <a:buAutoNum type="arabicPeriod"/>
            </a:pPr>
            <a:endParaRPr lang="en-GB" dirty="0"/>
          </a:p>
          <a:p>
            <a:pPr>
              <a:buFont typeface="+mj-lt"/>
              <a:buAutoNum type="arabicPeriod"/>
            </a:pPr>
            <a:r>
              <a:rPr lang="en-GB" dirty="0"/>
              <a:t>Any expenditure incurred by the defendant in the period of 6yrs up to and including the date of the confiscation hearing has been met out of the proceeds of his criminal conduct;</a:t>
            </a:r>
          </a:p>
          <a:p>
            <a:pPr>
              <a:buFont typeface="+mj-lt"/>
              <a:buAutoNum type="arabicPeriod"/>
            </a:pPr>
            <a:endParaRPr lang="en-GB" dirty="0"/>
          </a:p>
          <a:p>
            <a:pPr>
              <a:buFont typeface="+mj-lt"/>
              <a:buAutoNum type="arabicPeriod"/>
            </a:pPr>
            <a:r>
              <a:rPr lang="en-GB" dirty="0"/>
              <a:t>Whenever the defendant has received property the assumption is that he obtained that property free of any interest in it.</a:t>
            </a:r>
          </a:p>
        </p:txBody>
      </p:sp>
      <p:sp>
        <p:nvSpPr>
          <p:cNvPr id="4" name="Slide Number Placeholder 3"/>
          <p:cNvSpPr>
            <a:spLocks noGrp="1"/>
          </p:cNvSpPr>
          <p:nvPr>
            <p:ph type="sldNum" sz="quarter" idx="12"/>
          </p:nvPr>
        </p:nvSpPr>
        <p:spPr/>
        <p:txBody>
          <a:bodyPr/>
          <a:lstStyle/>
          <a:p>
            <a:fld id="{629637A9-119A-49DA-BD12-AAC58B377D80}" type="slidenum">
              <a:rPr lang="en-US" smtClean="0"/>
              <a:pPr/>
              <a:t>15</a:t>
            </a:fld>
            <a:endParaRPr lang="en-US" dirty="0"/>
          </a:p>
        </p:txBody>
      </p:sp>
    </p:spTree>
    <p:extLst>
      <p:ext uri="{BB962C8B-B14F-4D97-AF65-F5344CB8AC3E}">
        <p14:creationId xmlns:p14="http://schemas.microsoft.com/office/powerpoint/2010/main" val="1451524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Cases</a:t>
            </a:r>
          </a:p>
        </p:txBody>
      </p:sp>
      <p:sp>
        <p:nvSpPr>
          <p:cNvPr id="3" name="Content Placeholder 2"/>
          <p:cNvSpPr>
            <a:spLocks noGrp="1"/>
          </p:cNvSpPr>
          <p:nvPr>
            <p:ph idx="1"/>
          </p:nvPr>
        </p:nvSpPr>
        <p:spPr/>
        <p:txBody>
          <a:bodyPr>
            <a:normAutofit fontScale="92500" lnSpcReduction="10000"/>
          </a:bodyPr>
          <a:lstStyle/>
          <a:p>
            <a:r>
              <a:rPr lang="en-GB" b="1" dirty="0"/>
              <a:t>R v Jones [2006] </a:t>
            </a:r>
            <a:r>
              <a:rPr lang="en-GB" b="1" dirty="0" err="1"/>
              <a:t>EWCA</a:t>
            </a:r>
            <a:r>
              <a:rPr lang="en-GB" b="1" dirty="0"/>
              <a:t> (</a:t>
            </a:r>
            <a:r>
              <a:rPr lang="en-GB" b="1" dirty="0" err="1"/>
              <a:t>Crim</a:t>
            </a:r>
            <a:r>
              <a:rPr lang="en-GB" b="1" dirty="0"/>
              <a:t>) 2061 </a:t>
            </a:r>
            <a:r>
              <a:rPr lang="en-GB" dirty="0"/>
              <a:t>- A defendant is not able to claim that assumptions made in relation to his expenditure and income is likely to result in a serious injustice if the Court decides to apply the assumptions in full. Without an evidential basis to conclude otherwise there is no injustice in applying the assumptions.</a:t>
            </a:r>
          </a:p>
          <a:p>
            <a:endParaRPr lang="en-GB" dirty="0"/>
          </a:p>
          <a:p>
            <a:r>
              <a:rPr lang="en-GB" b="1" dirty="0"/>
              <a:t>R v </a:t>
            </a:r>
            <a:r>
              <a:rPr lang="en-GB" b="1" dirty="0" err="1"/>
              <a:t>Jhalman</a:t>
            </a:r>
            <a:r>
              <a:rPr lang="en-GB" b="1" dirty="0"/>
              <a:t> Singh [2008] </a:t>
            </a:r>
            <a:r>
              <a:rPr lang="en-GB" b="1" dirty="0" err="1"/>
              <a:t>EWCA</a:t>
            </a:r>
            <a:r>
              <a:rPr lang="en-GB" b="1" dirty="0"/>
              <a:t> (</a:t>
            </a:r>
            <a:r>
              <a:rPr lang="en-GB" b="1" dirty="0" err="1"/>
              <a:t>Crim</a:t>
            </a:r>
            <a:r>
              <a:rPr lang="en-GB" b="1" dirty="0"/>
              <a:t>) 243 </a:t>
            </a:r>
            <a:r>
              <a:rPr lang="en-GB" dirty="0"/>
              <a:t>– this case dealt with the calculation of benefit from a course of criminal conduct and whether there was a serious risk of injustice. Held that there was no risk of injustice in applying the assumptions in this case, “..if people chose to operate their business dealings only in cash and kept no records of any kind whatsoever they had to take the consequences that might arise for the purposes of the potential application of the legislation.”</a:t>
            </a:r>
          </a:p>
          <a:p>
            <a:endParaRPr lang="en-GB" dirty="0"/>
          </a:p>
        </p:txBody>
      </p:sp>
      <p:sp>
        <p:nvSpPr>
          <p:cNvPr id="4" name="Slide Number Placeholder 3"/>
          <p:cNvSpPr>
            <a:spLocks noGrp="1"/>
          </p:cNvSpPr>
          <p:nvPr>
            <p:ph type="sldNum" sz="quarter" idx="12"/>
          </p:nvPr>
        </p:nvSpPr>
        <p:spPr/>
        <p:txBody>
          <a:bodyPr/>
          <a:lstStyle/>
          <a:p>
            <a:fld id="{629637A9-119A-49DA-BD12-AAC58B377D80}" type="slidenum">
              <a:rPr lang="en-US" smtClean="0"/>
              <a:pPr/>
              <a:t>16</a:t>
            </a:fld>
            <a:endParaRPr lang="en-US" dirty="0"/>
          </a:p>
        </p:txBody>
      </p:sp>
    </p:spTree>
    <p:extLst>
      <p:ext uri="{BB962C8B-B14F-4D97-AF65-F5344CB8AC3E}">
        <p14:creationId xmlns:p14="http://schemas.microsoft.com/office/powerpoint/2010/main" val="2608368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Calculating the amount of benefit</a:t>
            </a:r>
          </a:p>
        </p:txBody>
      </p:sp>
      <p:sp>
        <p:nvSpPr>
          <p:cNvPr id="4" name="Content Placeholder 3"/>
          <p:cNvSpPr>
            <a:spLocks noGrp="1"/>
          </p:cNvSpPr>
          <p:nvPr>
            <p:ph sz="half" idx="2"/>
          </p:nvPr>
        </p:nvSpPr>
        <p:spPr/>
        <p:txBody>
          <a:bodyPr/>
          <a:lstStyle/>
          <a:p>
            <a:pPr marL="0" indent="0">
              <a:buNone/>
            </a:pPr>
            <a:r>
              <a:rPr lang="en-GB" dirty="0"/>
              <a:t>The court has to determine the value of:</a:t>
            </a:r>
          </a:p>
          <a:p>
            <a:endParaRPr lang="en-GB" dirty="0"/>
          </a:p>
          <a:p>
            <a:r>
              <a:rPr lang="en-GB" dirty="0"/>
              <a:t>The property obtained;</a:t>
            </a:r>
          </a:p>
          <a:p>
            <a:endParaRPr lang="en-GB" dirty="0"/>
          </a:p>
          <a:p>
            <a:r>
              <a:rPr lang="en-GB" dirty="0"/>
              <a:t>Any advantage;</a:t>
            </a:r>
          </a:p>
          <a:p>
            <a:endParaRPr lang="en-GB" dirty="0"/>
          </a:p>
          <a:p>
            <a:r>
              <a:rPr lang="en-GB" dirty="0"/>
              <a:t>Any property or expenditure caught by the assumptions</a:t>
            </a:r>
          </a:p>
        </p:txBody>
      </p:sp>
      <p:sp>
        <p:nvSpPr>
          <p:cNvPr id="5" name="Slide Number Placeholder 4"/>
          <p:cNvSpPr>
            <a:spLocks noGrp="1"/>
          </p:cNvSpPr>
          <p:nvPr>
            <p:ph type="sldNum" sz="quarter" idx="12"/>
          </p:nvPr>
        </p:nvSpPr>
        <p:spPr/>
        <p:txBody>
          <a:bodyPr/>
          <a:lstStyle/>
          <a:p>
            <a:fld id="{4FAB73BC-B049-4115-A692-8D63A059BFB8}" type="slidenum">
              <a:rPr lang="en-US" smtClean="0"/>
              <a:pPr/>
              <a:t>17</a:t>
            </a:fld>
            <a:endParaRPr lang="en-US" dirty="0"/>
          </a:p>
        </p:txBody>
      </p:sp>
      <p:pic>
        <p:nvPicPr>
          <p:cNvPr id="3074"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998050" y="2891159"/>
            <a:ext cx="3139712" cy="2840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68841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Realisable amount </a:t>
            </a:r>
          </a:p>
        </p:txBody>
      </p:sp>
      <p:sp>
        <p:nvSpPr>
          <p:cNvPr id="3" name="Content Placeholder 2"/>
          <p:cNvSpPr>
            <a:spLocks noGrp="1"/>
          </p:cNvSpPr>
          <p:nvPr>
            <p:ph idx="1"/>
          </p:nvPr>
        </p:nvSpPr>
        <p:spPr/>
        <p:txBody>
          <a:bodyPr>
            <a:normAutofit/>
          </a:bodyPr>
          <a:lstStyle/>
          <a:p>
            <a:pPr marL="0" indent="0">
              <a:buNone/>
            </a:pPr>
            <a:r>
              <a:rPr lang="en-GB" dirty="0"/>
              <a:t>Once the court has determined the extent of the defendant’s benefit; it then has to consider the value of the realisable property held by the defendant.  </a:t>
            </a:r>
          </a:p>
          <a:p>
            <a:endParaRPr lang="en-GB" dirty="0"/>
          </a:p>
          <a:p>
            <a:pPr marL="0" indent="0">
              <a:buNone/>
            </a:pPr>
            <a:r>
              <a:rPr lang="en-GB" dirty="0"/>
              <a:t>If this is equal to the benefit figure then the confiscation order should be made in this amount. If the value of the realizable property is less than the benefit figure then the confiscation order should be made equal to the value of the realizable property.</a:t>
            </a:r>
          </a:p>
          <a:p>
            <a:endParaRPr lang="en-GB" dirty="0"/>
          </a:p>
          <a:p>
            <a:pPr marL="0" indent="0">
              <a:buNone/>
            </a:pPr>
            <a:r>
              <a:rPr lang="en-GB" dirty="0"/>
              <a:t>Included in this calculation would be any assets that have been transferred to a third party and where the prosecution alleges that they are a gift.</a:t>
            </a:r>
          </a:p>
          <a:p>
            <a:endParaRPr lang="en-GB" dirty="0"/>
          </a:p>
        </p:txBody>
      </p:sp>
      <p:sp>
        <p:nvSpPr>
          <p:cNvPr id="4" name="Slide Number Placeholder 3"/>
          <p:cNvSpPr>
            <a:spLocks noGrp="1"/>
          </p:cNvSpPr>
          <p:nvPr>
            <p:ph type="sldNum" sz="quarter" idx="12"/>
          </p:nvPr>
        </p:nvSpPr>
        <p:spPr/>
        <p:txBody>
          <a:bodyPr/>
          <a:lstStyle/>
          <a:p>
            <a:fld id="{629637A9-119A-49DA-BD12-AAC58B377D80}" type="slidenum">
              <a:rPr lang="en-US" smtClean="0"/>
              <a:pPr/>
              <a:t>18</a:t>
            </a:fld>
            <a:endParaRPr lang="en-US" dirty="0"/>
          </a:p>
        </p:txBody>
      </p:sp>
    </p:spTree>
    <p:extLst>
      <p:ext uri="{BB962C8B-B14F-4D97-AF65-F5344CB8AC3E}">
        <p14:creationId xmlns:p14="http://schemas.microsoft.com/office/powerpoint/2010/main" val="319061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Other statutory provisions to assist with confiscation</a:t>
            </a:r>
          </a:p>
        </p:txBody>
      </p:sp>
      <p:sp>
        <p:nvSpPr>
          <p:cNvPr id="3" name="Content Placeholder 2"/>
          <p:cNvSpPr>
            <a:spLocks noGrp="1"/>
          </p:cNvSpPr>
          <p:nvPr>
            <p:ph idx="1"/>
          </p:nvPr>
        </p:nvSpPr>
        <p:spPr>
          <a:xfrm>
            <a:off x="1154954" y="2603500"/>
            <a:ext cx="10911150" cy="3416300"/>
          </a:xfrm>
        </p:spPr>
        <p:txBody>
          <a:bodyPr>
            <a:normAutofit fontScale="92500" lnSpcReduction="20000"/>
          </a:bodyPr>
          <a:lstStyle/>
          <a:p>
            <a:pPr marL="0" indent="0">
              <a:buNone/>
            </a:pPr>
            <a:r>
              <a:rPr lang="en-GB" b="1" dirty="0"/>
              <a:t>Investigative powers:</a:t>
            </a:r>
          </a:p>
          <a:p>
            <a:r>
              <a:rPr lang="en-GB" dirty="0"/>
              <a:t>Search and seizure warrants;</a:t>
            </a:r>
          </a:p>
          <a:p>
            <a:endParaRPr lang="en-GB" dirty="0"/>
          </a:p>
          <a:p>
            <a:r>
              <a:rPr lang="en-GB" dirty="0"/>
              <a:t>Production orders;</a:t>
            </a:r>
          </a:p>
          <a:p>
            <a:endParaRPr lang="en-GB" dirty="0"/>
          </a:p>
          <a:p>
            <a:r>
              <a:rPr lang="en-GB" dirty="0"/>
              <a:t>Customer information orders;</a:t>
            </a:r>
          </a:p>
          <a:p>
            <a:endParaRPr lang="en-GB" dirty="0"/>
          </a:p>
          <a:p>
            <a:r>
              <a:rPr lang="en-GB" dirty="0"/>
              <a:t>Disclosure orders</a:t>
            </a:r>
          </a:p>
          <a:p>
            <a:endParaRPr lang="en-GB" dirty="0"/>
          </a:p>
          <a:p>
            <a:r>
              <a:rPr lang="en-GB" dirty="0"/>
              <a:t>Monitoring orders (s48).</a:t>
            </a:r>
          </a:p>
        </p:txBody>
      </p:sp>
      <p:sp>
        <p:nvSpPr>
          <p:cNvPr id="4" name="Slide Number Placeholder 3"/>
          <p:cNvSpPr>
            <a:spLocks noGrp="1"/>
          </p:cNvSpPr>
          <p:nvPr>
            <p:ph type="sldNum" sz="quarter" idx="12"/>
          </p:nvPr>
        </p:nvSpPr>
        <p:spPr/>
        <p:txBody>
          <a:bodyPr/>
          <a:lstStyle/>
          <a:p>
            <a:fld id="{629637A9-119A-49DA-BD12-AAC58B377D80}" type="slidenum">
              <a:rPr lang="en-US" smtClean="0"/>
              <a:pPr/>
              <a:t>19</a:t>
            </a:fld>
            <a:endParaRPr lang="en-US" dirty="0"/>
          </a:p>
        </p:txBody>
      </p:sp>
    </p:spTree>
    <p:extLst>
      <p:ext uri="{BB962C8B-B14F-4D97-AF65-F5344CB8AC3E}">
        <p14:creationId xmlns:p14="http://schemas.microsoft.com/office/powerpoint/2010/main" val="6408915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Background </a:t>
            </a:r>
          </a:p>
        </p:txBody>
      </p:sp>
      <p:sp>
        <p:nvSpPr>
          <p:cNvPr id="3" name="Content Placeholder 2"/>
          <p:cNvSpPr>
            <a:spLocks noGrp="1"/>
          </p:cNvSpPr>
          <p:nvPr>
            <p:ph idx="1"/>
          </p:nvPr>
        </p:nvSpPr>
        <p:spPr>
          <a:xfrm>
            <a:off x="1154954" y="2603500"/>
            <a:ext cx="10841576" cy="3416300"/>
          </a:xfrm>
        </p:spPr>
        <p:txBody>
          <a:bodyPr>
            <a:normAutofit fontScale="92500" lnSpcReduction="10000"/>
          </a:bodyPr>
          <a:lstStyle/>
          <a:p>
            <a:pPr marL="0" indent="0">
              <a:buNone/>
            </a:pPr>
            <a:r>
              <a:rPr lang="en-GB" dirty="0"/>
              <a:t>Proceeds of Crime legislation is a vital tool in the fight against crime as it strikes at the main motivation for the commission of crime, namely money.</a:t>
            </a:r>
          </a:p>
          <a:p>
            <a:pPr marL="0" indent="0">
              <a:buNone/>
            </a:pPr>
            <a:endParaRPr lang="en-GB" dirty="0"/>
          </a:p>
          <a:p>
            <a:pPr marL="0" indent="0">
              <a:buNone/>
            </a:pPr>
            <a:r>
              <a:rPr lang="en-GB" dirty="0"/>
              <a:t>The basic principle that underlines proceeds of crime legislation is that crime should not pay and this should be at the forefront of all investigations and prosecutions. This principle should apply whether the individual is a burglar, a drug dealer, a money launderer or a sophisticated fraudster.</a:t>
            </a:r>
          </a:p>
          <a:p>
            <a:pPr marL="0" indent="0">
              <a:buNone/>
            </a:pPr>
            <a:endParaRPr lang="en-GB" dirty="0"/>
          </a:p>
          <a:p>
            <a:pPr marL="0" indent="0">
              <a:buNone/>
            </a:pPr>
            <a:r>
              <a:rPr lang="en-GB" dirty="0"/>
              <a:t>Crime and in particular organised crime is a worldwide problem that is driven by money. The effect on economies can be dramatic. The National Fraud Authority, Annual Fraud Indicator (</a:t>
            </a:r>
            <a:r>
              <a:rPr lang="en-GB" dirty="0" err="1"/>
              <a:t>AFI</a:t>
            </a:r>
            <a:r>
              <a:rPr lang="en-GB" dirty="0"/>
              <a:t>) report 2012 suggests that fraud alone is costing the United Kingdom around £73 billion a year. This figure does not include other crime such as drug trafficking, human trafficking and terrorist financing.</a:t>
            </a:r>
          </a:p>
          <a:p>
            <a:pPr marL="0" indent="0">
              <a:buNone/>
            </a:pPr>
            <a:endParaRPr lang="en-GB" dirty="0"/>
          </a:p>
        </p:txBody>
      </p:sp>
      <p:sp>
        <p:nvSpPr>
          <p:cNvPr id="4" name="Slide Number Placeholder 3"/>
          <p:cNvSpPr>
            <a:spLocks noGrp="1"/>
          </p:cNvSpPr>
          <p:nvPr>
            <p:ph type="sldNum" sz="quarter" idx="12"/>
          </p:nvPr>
        </p:nvSpPr>
        <p:spPr/>
        <p:txBody>
          <a:bodyPr/>
          <a:lstStyle/>
          <a:p>
            <a:fld id="{629637A9-119A-49DA-BD12-AAC58B377D80}" type="slidenum">
              <a:rPr lang="en-US" smtClean="0"/>
              <a:pPr/>
              <a:t>2</a:t>
            </a:fld>
            <a:endParaRPr lang="en-US" dirty="0"/>
          </a:p>
        </p:txBody>
      </p:sp>
    </p:spTree>
    <p:extLst>
      <p:ext uri="{BB962C8B-B14F-4D97-AF65-F5344CB8AC3E}">
        <p14:creationId xmlns:p14="http://schemas.microsoft.com/office/powerpoint/2010/main" val="20307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Other Statutory Provisions</a:t>
            </a:r>
          </a:p>
        </p:txBody>
      </p:sp>
      <p:sp>
        <p:nvSpPr>
          <p:cNvPr id="3" name="Content Placeholder 2"/>
          <p:cNvSpPr>
            <a:spLocks noGrp="1"/>
          </p:cNvSpPr>
          <p:nvPr>
            <p:ph idx="1"/>
          </p:nvPr>
        </p:nvSpPr>
        <p:spPr>
          <a:xfrm>
            <a:off x="1003852" y="2335696"/>
            <a:ext cx="11022496" cy="3684104"/>
          </a:xfrm>
        </p:spPr>
        <p:txBody>
          <a:bodyPr/>
          <a:lstStyle/>
          <a:p>
            <a:pPr marL="0" indent="0">
              <a:buNone/>
            </a:pPr>
            <a:r>
              <a:rPr lang="en-GB" b="1" dirty="0"/>
              <a:t>Restraining orders/Freezing orders</a:t>
            </a:r>
          </a:p>
          <a:p>
            <a:pPr marL="0" indent="0">
              <a:buNone/>
            </a:pPr>
            <a:endParaRPr lang="en-GB" b="1" dirty="0"/>
          </a:p>
          <a:p>
            <a:pPr marL="0" indent="0">
              <a:buNone/>
            </a:pPr>
            <a:r>
              <a:rPr lang="en-GB" dirty="0"/>
              <a:t>The purpose of the order is to ensure that there is property available to satisfy a forfeiture and or confiscation order.</a:t>
            </a:r>
          </a:p>
          <a:p>
            <a:pPr marL="0" indent="0">
              <a:buNone/>
            </a:pPr>
            <a:endParaRPr lang="en-GB" dirty="0"/>
          </a:p>
          <a:p>
            <a:pPr marL="0" indent="0">
              <a:buNone/>
            </a:pPr>
            <a:r>
              <a:rPr lang="en-GB" dirty="0"/>
              <a:t>Unlike a freezing order a restraining order does not attach to property, it prevents a defendant or other named parties from disposing of or otherwise dealing with property</a:t>
            </a:r>
          </a:p>
        </p:txBody>
      </p:sp>
      <p:sp>
        <p:nvSpPr>
          <p:cNvPr id="4" name="Slide Number Placeholder 3"/>
          <p:cNvSpPr>
            <a:spLocks noGrp="1"/>
          </p:cNvSpPr>
          <p:nvPr>
            <p:ph type="sldNum" sz="quarter" idx="12"/>
          </p:nvPr>
        </p:nvSpPr>
        <p:spPr/>
        <p:txBody>
          <a:bodyPr/>
          <a:lstStyle/>
          <a:p>
            <a:fld id="{629637A9-119A-49DA-BD12-AAC58B377D80}" type="slidenum">
              <a:rPr lang="en-US" smtClean="0"/>
              <a:pPr/>
              <a:t>20</a:t>
            </a:fld>
            <a:endParaRPr lang="en-US" dirty="0"/>
          </a:p>
        </p:txBody>
      </p:sp>
    </p:spTree>
    <p:extLst>
      <p:ext uri="{BB962C8B-B14F-4D97-AF65-F5344CB8AC3E}">
        <p14:creationId xmlns:p14="http://schemas.microsoft.com/office/powerpoint/2010/main" val="2958651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Any Questions?</a:t>
            </a:r>
          </a:p>
        </p:txBody>
      </p:sp>
      <p:sp>
        <p:nvSpPr>
          <p:cNvPr id="3" name="Text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21</a:t>
            </a:fld>
            <a:endParaRPr lang="en-US" dirty="0"/>
          </a:p>
        </p:txBody>
      </p:sp>
    </p:spTree>
    <p:extLst>
      <p:ext uri="{BB962C8B-B14F-4D97-AF65-F5344CB8AC3E}">
        <p14:creationId xmlns:p14="http://schemas.microsoft.com/office/powerpoint/2010/main" val="32822316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81B44-236B-4B40-A798-45C278DE77B5}"/>
              </a:ext>
            </a:extLst>
          </p:cNvPr>
          <p:cNvSpPr>
            <a:spLocks noGrp="1"/>
          </p:cNvSpPr>
          <p:nvPr>
            <p:ph type="title"/>
          </p:nvPr>
        </p:nvSpPr>
        <p:spPr/>
        <p:txBody>
          <a:bodyPr/>
          <a:lstStyle/>
          <a:p>
            <a:r>
              <a:rPr lang="en-GB" dirty="0"/>
              <a:t>What is confiscation? </a:t>
            </a:r>
          </a:p>
        </p:txBody>
      </p:sp>
      <p:sp>
        <p:nvSpPr>
          <p:cNvPr id="3" name="Content Placeholder 2">
            <a:extLst>
              <a:ext uri="{FF2B5EF4-FFF2-40B4-BE49-F238E27FC236}">
                <a16:creationId xmlns:a16="http://schemas.microsoft.com/office/drawing/2014/main" id="{B7AD1C1F-8543-4AAD-9DF5-953CC364A4C8}"/>
              </a:ext>
            </a:extLst>
          </p:cNvPr>
          <p:cNvSpPr>
            <a:spLocks noGrp="1"/>
          </p:cNvSpPr>
          <p:nvPr>
            <p:ph idx="1"/>
          </p:nvPr>
        </p:nvSpPr>
        <p:spPr>
          <a:xfrm>
            <a:off x="1154954" y="2603500"/>
            <a:ext cx="10649119" cy="3416300"/>
          </a:xfrm>
        </p:spPr>
        <p:txBody>
          <a:bodyPr>
            <a:normAutofit fontScale="92500" lnSpcReduction="10000"/>
          </a:bodyPr>
          <a:lstStyle/>
          <a:p>
            <a:pPr marL="0" indent="0">
              <a:buNone/>
            </a:pPr>
            <a:r>
              <a:rPr lang="en-GB" dirty="0"/>
              <a:t>Confiscation can be either property based or value based:</a:t>
            </a:r>
          </a:p>
          <a:p>
            <a:pPr marL="0" indent="0">
              <a:buNone/>
            </a:pPr>
            <a:endParaRPr lang="en-GB" dirty="0"/>
          </a:p>
          <a:p>
            <a:pPr marL="0" indent="0">
              <a:buNone/>
            </a:pPr>
            <a:r>
              <a:rPr lang="en-US" dirty="0"/>
              <a:t>Property-based systems (also referred to as “tainted property” or “forfeiture” systems) allow the confiscation of assets found to be the proceeds or instrumentalities of crime, requiring a link between the asset and the offence (a requirement that can be difficult to prove when assets have been laundered, converted, or transferred to conceal or disguise their illegal origin). </a:t>
            </a:r>
          </a:p>
          <a:p>
            <a:pPr marL="0" indent="0">
              <a:buNone/>
            </a:pPr>
            <a:endParaRPr lang="en-US" dirty="0"/>
          </a:p>
          <a:p>
            <a:pPr marL="0" indent="0">
              <a:buNone/>
            </a:pPr>
            <a:r>
              <a:rPr lang="en-US" dirty="0"/>
              <a:t>Value-based systems allow the determination of the value of the benefits derived from crime and the confiscation of an equivalent value of assets that may be untainted. Some jurisdictions use enhanced confiscation techniques, such as substitute asset provisions or legislative presumptions to assist in meeting the standard of proof</a:t>
            </a:r>
            <a:endParaRPr lang="en-GB" dirty="0"/>
          </a:p>
        </p:txBody>
      </p:sp>
      <p:sp>
        <p:nvSpPr>
          <p:cNvPr id="4" name="Slide Number Placeholder 3">
            <a:extLst>
              <a:ext uri="{FF2B5EF4-FFF2-40B4-BE49-F238E27FC236}">
                <a16:creationId xmlns:a16="http://schemas.microsoft.com/office/drawing/2014/main" id="{6836A1F3-EEFA-4DA4-837D-0FE4705E32EE}"/>
              </a:ext>
            </a:extLst>
          </p:cNvPr>
          <p:cNvSpPr>
            <a:spLocks noGrp="1"/>
          </p:cNvSpPr>
          <p:nvPr>
            <p:ph type="sldNum" sz="quarter" idx="12"/>
          </p:nvPr>
        </p:nvSpPr>
        <p:spPr/>
        <p:txBody>
          <a:bodyPr/>
          <a:lstStyle/>
          <a:p>
            <a:fld id="{629637A9-119A-49DA-BD12-AAC58B377D80}" type="slidenum">
              <a:rPr lang="en-US" smtClean="0"/>
              <a:pPr/>
              <a:t>3</a:t>
            </a:fld>
            <a:endParaRPr lang="en-US" dirty="0"/>
          </a:p>
        </p:txBody>
      </p:sp>
    </p:spTree>
    <p:extLst>
      <p:ext uri="{BB962C8B-B14F-4D97-AF65-F5344CB8AC3E}">
        <p14:creationId xmlns:p14="http://schemas.microsoft.com/office/powerpoint/2010/main" val="1733762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Confiscation/Forfeiture</a:t>
            </a:r>
          </a:p>
        </p:txBody>
      </p:sp>
      <p:sp>
        <p:nvSpPr>
          <p:cNvPr id="3" name="Content Placeholder 2"/>
          <p:cNvSpPr>
            <a:spLocks noGrp="1"/>
          </p:cNvSpPr>
          <p:nvPr>
            <p:ph idx="1"/>
          </p:nvPr>
        </p:nvSpPr>
        <p:spPr>
          <a:xfrm>
            <a:off x="1154954" y="2603500"/>
            <a:ext cx="10453950" cy="3416300"/>
          </a:xfrm>
        </p:spPr>
        <p:txBody>
          <a:bodyPr/>
          <a:lstStyle/>
          <a:p>
            <a:pPr marL="0" indent="0">
              <a:buNone/>
            </a:pPr>
            <a:r>
              <a:rPr lang="en-GB" dirty="0"/>
              <a:t>It is a common misconception that confiscation and forfeiture are the same. </a:t>
            </a:r>
          </a:p>
          <a:p>
            <a:pPr marL="0" indent="0">
              <a:buNone/>
            </a:pPr>
            <a:endParaRPr lang="en-GB" dirty="0"/>
          </a:p>
          <a:p>
            <a:pPr marL="0" indent="0">
              <a:buNone/>
            </a:pPr>
            <a:r>
              <a:rPr lang="en-GB" dirty="0"/>
              <a:t>There are distinct differences between them:</a:t>
            </a:r>
          </a:p>
          <a:p>
            <a:pPr marL="0" indent="0">
              <a:buNone/>
            </a:pPr>
            <a:endParaRPr lang="en-GB" dirty="0"/>
          </a:p>
          <a:p>
            <a:r>
              <a:rPr lang="en-GB" dirty="0"/>
              <a:t>A forfeiture order is </a:t>
            </a:r>
            <a:r>
              <a:rPr lang="en-GB" i="1" dirty="0"/>
              <a:t>in rem </a:t>
            </a:r>
            <a:r>
              <a:rPr lang="en-GB" dirty="0"/>
              <a:t>– it attaches against tainted property</a:t>
            </a:r>
          </a:p>
          <a:p>
            <a:endParaRPr lang="en-GB" dirty="0"/>
          </a:p>
          <a:p>
            <a:r>
              <a:rPr lang="en-GB" dirty="0"/>
              <a:t>A confiscation order is </a:t>
            </a:r>
            <a:r>
              <a:rPr lang="en-GB" i="1" dirty="0"/>
              <a:t>in </a:t>
            </a:r>
            <a:r>
              <a:rPr lang="en-GB" i="1" dirty="0" err="1"/>
              <a:t>personam</a:t>
            </a:r>
            <a:r>
              <a:rPr lang="en-GB" i="1" dirty="0"/>
              <a:t> </a:t>
            </a:r>
            <a:r>
              <a:rPr lang="en-GB" dirty="0"/>
              <a:t>– it is an order against the person</a:t>
            </a:r>
          </a:p>
        </p:txBody>
      </p:sp>
      <p:sp>
        <p:nvSpPr>
          <p:cNvPr id="4" name="Slide Number Placeholder 3"/>
          <p:cNvSpPr>
            <a:spLocks noGrp="1"/>
          </p:cNvSpPr>
          <p:nvPr>
            <p:ph type="sldNum" sz="quarter" idx="12"/>
          </p:nvPr>
        </p:nvSpPr>
        <p:spPr/>
        <p:txBody>
          <a:bodyPr/>
          <a:lstStyle/>
          <a:p>
            <a:fld id="{629637A9-119A-49DA-BD12-AAC58B377D80}" type="slidenum">
              <a:rPr lang="en-US" smtClean="0"/>
              <a:pPr/>
              <a:t>4</a:t>
            </a:fld>
            <a:endParaRPr lang="en-US" dirty="0"/>
          </a:p>
        </p:txBody>
      </p:sp>
    </p:spTree>
    <p:extLst>
      <p:ext uri="{BB962C8B-B14F-4D97-AF65-F5344CB8AC3E}">
        <p14:creationId xmlns:p14="http://schemas.microsoft.com/office/powerpoint/2010/main" val="1536972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Confiscation/Forfeiture </a:t>
            </a:r>
          </a:p>
        </p:txBody>
      </p:sp>
      <p:sp>
        <p:nvSpPr>
          <p:cNvPr id="3" name="Content Placeholder 2"/>
          <p:cNvSpPr>
            <a:spLocks noGrp="1"/>
          </p:cNvSpPr>
          <p:nvPr>
            <p:ph idx="1"/>
          </p:nvPr>
        </p:nvSpPr>
        <p:spPr>
          <a:xfrm>
            <a:off x="1154954" y="2603500"/>
            <a:ext cx="10622916" cy="3797300"/>
          </a:xfrm>
        </p:spPr>
        <p:txBody>
          <a:bodyPr>
            <a:normAutofit/>
          </a:bodyPr>
          <a:lstStyle/>
          <a:p>
            <a:pPr marL="0" indent="0">
              <a:buNone/>
            </a:pPr>
            <a:r>
              <a:rPr lang="en-GB" sz="2000" dirty="0"/>
              <a:t>The advantage of a forfeiture order is that it attaches to the property and once the order is made the property is transferred to the State. However this order can only be made in respect of tainted property i.e. that was used in an offence, was going to be used in the commission of an offence or was derived from an offence.</a:t>
            </a:r>
          </a:p>
          <a:p>
            <a:pPr marL="0" indent="0">
              <a:buNone/>
            </a:pPr>
            <a:endParaRPr lang="en-GB" sz="2000" dirty="0"/>
          </a:p>
          <a:p>
            <a:pPr marL="0" indent="0">
              <a:buNone/>
            </a:pPr>
            <a:r>
              <a:rPr lang="en-GB" sz="2000" dirty="0"/>
              <a:t>In comparison value based confiscation allows the court to go much further in assessing the defendant’s benefit from the offence/s for which he was convicted and also from his general criminal conduct often referred to as his “criminal lifestyle”.</a:t>
            </a:r>
          </a:p>
          <a:p>
            <a:pPr marL="0" indent="0">
              <a:buNone/>
            </a:pPr>
            <a:endParaRPr lang="en-GB" dirty="0"/>
          </a:p>
        </p:txBody>
      </p:sp>
      <p:sp>
        <p:nvSpPr>
          <p:cNvPr id="4" name="Slide Number Placeholder 3"/>
          <p:cNvSpPr>
            <a:spLocks noGrp="1"/>
          </p:cNvSpPr>
          <p:nvPr>
            <p:ph type="sldNum" sz="quarter" idx="12"/>
          </p:nvPr>
        </p:nvSpPr>
        <p:spPr/>
        <p:txBody>
          <a:bodyPr/>
          <a:lstStyle/>
          <a:p>
            <a:fld id="{629637A9-119A-49DA-BD12-AAC58B377D80}" type="slidenum">
              <a:rPr lang="en-US" smtClean="0"/>
              <a:pPr/>
              <a:t>5</a:t>
            </a:fld>
            <a:endParaRPr lang="en-US" dirty="0"/>
          </a:p>
        </p:txBody>
      </p:sp>
    </p:spTree>
    <p:extLst>
      <p:ext uri="{BB962C8B-B14F-4D97-AF65-F5344CB8AC3E}">
        <p14:creationId xmlns:p14="http://schemas.microsoft.com/office/powerpoint/2010/main" val="1975445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the purpose of confiscation?</a:t>
            </a:r>
          </a:p>
        </p:txBody>
      </p:sp>
      <p:sp>
        <p:nvSpPr>
          <p:cNvPr id="3" name="Content Placeholder 2"/>
          <p:cNvSpPr>
            <a:spLocks noGrp="1"/>
          </p:cNvSpPr>
          <p:nvPr>
            <p:ph idx="1"/>
          </p:nvPr>
        </p:nvSpPr>
        <p:spPr/>
        <p:txBody>
          <a:bodyPr>
            <a:normAutofit fontScale="92500" lnSpcReduction="10000"/>
          </a:bodyPr>
          <a:lstStyle/>
          <a:p>
            <a:pPr marL="0" indent="0">
              <a:buNone/>
            </a:pPr>
            <a:r>
              <a:rPr lang="en-GB" dirty="0"/>
              <a:t>Whenever you read a case report or an article on Proceeds of Crime and asset recovery the author will comment in the introduction on the benefit of this law:</a:t>
            </a:r>
          </a:p>
          <a:p>
            <a:pPr marL="0" indent="0">
              <a:buNone/>
            </a:pPr>
            <a:endParaRPr lang="en-GB" dirty="0"/>
          </a:p>
          <a:p>
            <a:pPr marL="0" indent="0">
              <a:buNone/>
            </a:pPr>
            <a:r>
              <a:rPr lang="en-GB" dirty="0"/>
              <a:t>“A proceeds of crime recovery run properly, not only removes from the hands of a criminal their ill gotten gains, but also sends out a healthy signal to decent right minded people that crime does not pay. The removal of money and assets obtained through unlawful conduct from criminals can be fed back into worthwhile causes such as an effective criminal justice system, hospitals and schools.”</a:t>
            </a:r>
          </a:p>
          <a:p>
            <a:pPr marL="0" indent="0">
              <a:buNone/>
            </a:pPr>
            <a:endParaRPr lang="en-GB" dirty="0"/>
          </a:p>
          <a:p>
            <a:pPr marL="0" indent="0">
              <a:buNone/>
            </a:pPr>
            <a:r>
              <a:rPr lang="en-GB" dirty="0"/>
              <a:t>A well run, well thought out, asset recovery scheme should be self funding.</a:t>
            </a:r>
          </a:p>
          <a:p>
            <a:pPr marL="0" indent="0">
              <a:buNone/>
            </a:pPr>
            <a:endParaRPr lang="en-GB" dirty="0"/>
          </a:p>
        </p:txBody>
      </p:sp>
      <p:sp>
        <p:nvSpPr>
          <p:cNvPr id="4" name="Slide Number Placeholder 3"/>
          <p:cNvSpPr>
            <a:spLocks noGrp="1"/>
          </p:cNvSpPr>
          <p:nvPr>
            <p:ph type="sldNum" sz="quarter" idx="12"/>
          </p:nvPr>
        </p:nvSpPr>
        <p:spPr/>
        <p:txBody>
          <a:bodyPr/>
          <a:lstStyle/>
          <a:p>
            <a:fld id="{629637A9-119A-49DA-BD12-AAC58B377D80}" type="slidenum">
              <a:rPr lang="en-US" smtClean="0"/>
              <a:pPr/>
              <a:t>6</a:t>
            </a:fld>
            <a:endParaRPr lang="en-US" dirty="0"/>
          </a:p>
        </p:txBody>
      </p:sp>
    </p:spTree>
    <p:extLst>
      <p:ext uri="{BB962C8B-B14F-4D97-AF65-F5344CB8AC3E}">
        <p14:creationId xmlns:p14="http://schemas.microsoft.com/office/powerpoint/2010/main" val="414044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Value </a:t>
            </a:r>
            <a:r>
              <a:rPr lang="en-GB" dirty="0"/>
              <a:t>based </a:t>
            </a:r>
            <a:r>
              <a:rPr lang="en-GB" dirty="0" smtClean="0"/>
              <a:t>confiscation </a:t>
            </a:r>
            <a:r>
              <a:rPr lang="en-GB" dirty="0"/>
              <a:t>orders – what are they? </a:t>
            </a:r>
          </a:p>
        </p:txBody>
      </p:sp>
      <p:sp>
        <p:nvSpPr>
          <p:cNvPr id="3" name="Content Placeholder 2"/>
          <p:cNvSpPr>
            <a:spLocks noGrp="1"/>
          </p:cNvSpPr>
          <p:nvPr>
            <p:ph idx="1"/>
          </p:nvPr>
        </p:nvSpPr>
        <p:spPr>
          <a:xfrm>
            <a:off x="1154954" y="2603500"/>
            <a:ext cx="10642794" cy="3416300"/>
          </a:xfrm>
        </p:spPr>
        <p:txBody>
          <a:bodyPr/>
          <a:lstStyle/>
          <a:p>
            <a:pPr marL="0" indent="0">
              <a:buNone/>
            </a:pPr>
            <a:r>
              <a:rPr lang="en-GB" dirty="0"/>
              <a:t>It is a monetary order made by a court to represent the benefit obtained by a criminal from committing an offence or offences</a:t>
            </a:r>
          </a:p>
          <a:p>
            <a:pPr marL="0" indent="0">
              <a:buNone/>
            </a:pPr>
            <a:endParaRPr lang="en-GB" dirty="0"/>
          </a:p>
          <a:p>
            <a:pPr marL="0" indent="0">
              <a:buNone/>
            </a:pPr>
            <a:r>
              <a:rPr lang="en-GB" dirty="0"/>
              <a:t>Separate to the benefit calculation the court has to determine what realisable assets the defendant has and their value. </a:t>
            </a:r>
          </a:p>
          <a:p>
            <a:pPr marL="0" indent="0">
              <a:buNone/>
            </a:pPr>
            <a:endParaRPr lang="en-GB" dirty="0"/>
          </a:p>
          <a:p>
            <a:pPr marL="0" indent="0">
              <a:buNone/>
            </a:pPr>
            <a:r>
              <a:rPr lang="en-GB" dirty="0"/>
              <a:t>If he has assets that are equal to the benefit the order will be made in that amount. If they are less the order will be made equal to their value.</a:t>
            </a:r>
          </a:p>
          <a:p>
            <a:pPr marL="0" indent="0">
              <a:buNone/>
            </a:pPr>
            <a:endParaRPr lang="en-GB" dirty="0"/>
          </a:p>
        </p:txBody>
      </p:sp>
      <p:sp>
        <p:nvSpPr>
          <p:cNvPr id="4" name="Slide Number Placeholder 3"/>
          <p:cNvSpPr>
            <a:spLocks noGrp="1"/>
          </p:cNvSpPr>
          <p:nvPr>
            <p:ph type="sldNum" sz="quarter" idx="12"/>
          </p:nvPr>
        </p:nvSpPr>
        <p:spPr/>
        <p:txBody>
          <a:bodyPr/>
          <a:lstStyle/>
          <a:p>
            <a:fld id="{629637A9-119A-49DA-BD12-AAC58B377D80}" type="slidenum">
              <a:rPr lang="en-US" smtClean="0"/>
              <a:pPr/>
              <a:t>7</a:t>
            </a:fld>
            <a:endParaRPr lang="en-US" dirty="0"/>
          </a:p>
        </p:txBody>
      </p:sp>
    </p:spTree>
    <p:extLst>
      <p:ext uri="{BB962C8B-B14F-4D97-AF65-F5344CB8AC3E}">
        <p14:creationId xmlns:p14="http://schemas.microsoft.com/office/powerpoint/2010/main" val="1987563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Benefit from criminal conduct</a:t>
            </a:r>
          </a:p>
        </p:txBody>
      </p:sp>
      <p:sp>
        <p:nvSpPr>
          <p:cNvPr id="3" name="Content Placeholder 2"/>
          <p:cNvSpPr>
            <a:spLocks noGrp="1"/>
          </p:cNvSpPr>
          <p:nvPr>
            <p:ph idx="1"/>
          </p:nvPr>
        </p:nvSpPr>
        <p:spPr/>
        <p:txBody>
          <a:bodyPr/>
          <a:lstStyle/>
          <a:p>
            <a:pPr marL="0" indent="0">
              <a:buNone/>
            </a:pPr>
            <a:r>
              <a:rPr lang="en-GB" dirty="0"/>
              <a:t>Within Proceeds of Crime legislation there are two types of criminal benefit:</a:t>
            </a:r>
          </a:p>
          <a:p>
            <a:pPr marL="0" indent="0">
              <a:buNone/>
            </a:pPr>
            <a:endParaRPr lang="en-GB" dirty="0"/>
          </a:p>
          <a:p>
            <a:r>
              <a:rPr lang="en-GB" dirty="0"/>
              <a:t>Benefit from particular criminal conduct (simple benefit);</a:t>
            </a:r>
          </a:p>
          <a:p>
            <a:endParaRPr lang="en-GB" dirty="0"/>
          </a:p>
          <a:p>
            <a:r>
              <a:rPr lang="en-GB" dirty="0"/>
              <a:t>Benefit from general criminal conduct (aggravated benefit or criminal lifestyle)</a:t>
            </a:r>
          </a:p>
        </p:txBody>
      </p:sp>
      <p:sp>
        <p:nvSpPr>
          <p:cNvPr id="4" name="Slide Number Placeholder 3"/>
          <p:cNvSpPr>
            <a:spLocks noGrp="1"/>
          </p:cNvSpPr>
          <p:nvPr>
            <p:ph type="sldNum" sz="quarter" idx="12"/>
          </p:nvPr>
        </p:nvSpPr>
        <p:spPr/>
        <p:txBody>
          <a:bodyPr/>
          <a:lstStyle/>
          <a:p>
            <a:fld id="{629637A9-119A-49DA-BD12-AAC58B377D80}" type="slidenum">
              <a:rPr lang="en-US" smtClean="0"/>
              <a:pPr/>
              <a:t>8</a:t>
            </a:fld>
            <a:endParaRPr lang="en-US" dirty="0"/>
          </a:p>
        </p:txBody>
      </p:sp>
    </p:spTree>
    <p:extLst>
      <p:ext uri="{BB962C8B-B14F-4D97-AF65-F5344CB8AC3E}">
        <p14:creationId xmlns:p14="http://schemas.microsoft.com/office/powerpoint/2010/main" val="1264828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3062" y="973667"/>
            <a:ext cx="8783306" cy="884949"/>
          </a:xfrm>
        </p:spPr>
        <p:txBody>
          <a:bodyPr/>
          <a:lstStyle/>
          <a:p>
            <a:r>
              <a:rPr lang="en-GB" dirty="0"/>
              <a:t>Benefit from particular criminal conduct</a:t>
            </a:r>
          </a:p>
        </p:txBody>
      </p:sp>
      <p:sp>
        <p:nvSpPr>
          <p:cNvPr id="3" name="Content Placeholder 2"/>
          <p:cNvSpPr>
            <a:spLocks noGrp="1"/>
          </p:cNvSpPr>
          <p:nvPr>
            <p:ph idx="1"/>
          </p:nvPr>
        </p:nvSpPr>
        <p:spPr>
          <a:xfrm>
            <a:off x="904461" y="2305878"/>
            <a:ext cx="11062252" cy="3627783"/>
          </a:xfrm>
        </p:spPr>
        <p:txBody>
          <a:bodyPr/>
          <a:lstStyle/>
          <a:p>
            <a:pPr marL="0" indent="0">
              <a:buNone/>
            </a:pPr>
            <a:r>
              <a:rPr lang="en-GB" dirty="0"/>
              <a:t>A common definition of benefit from particular criminal conduct:</a:t>
            </a:r>
          </a:p>
          <a:p>
            <a:pPr marL="0" indent="0">
              <a:buNone/>
            </a:pPr>
            <a:endParaRPr lang="en-GB" dirty="0"/>
          </a:p>
          <a:p>
            <a:r>
              <a:rPr lang="en-GB" dirty="0"/>
              <a:t>Where a person obtains property as the result of, or in connection with the commission of an offence, his benefit is the value of the property so obtained. </a:t>
            </a:r>
          </a:p>
          <a:p>
            <a:pPr marL="0" indent="0">
              <a:buNone/>
            </a:pPr>
            <a:endParaRPr lang="en-GB" dirty="0"/>
          </a:p>
          <a:p>
            <a:r>
              <a:rPr lang="en-GB" dirty="0"/>
              <a:t>Where a person derives an advantage as a result of or, in connection with the commission of an offence, his advantage shall be deemed to be a sum of money equal to the value of the advantage so derived.</a:t>
            </a:r>
          </a:p>
          <a:p>
            <a:pPr marL="0" indent="0">
              <a:buNone/>
            </a:pPr>
            <a:endParaRPr lang="en-GB" dirty="0"/>
          </a:p>
        </p:txBody>
      </p:sp>
      <p:sp>
        <p:nvSpPr>
          <p:cNvPr id="4" name="Slide Number Placeholder 3"/>
          <p:cNvSpPr>
            <a:spLocks noGrp="1"/>
          </p:cNvSpPr>
          <p:nvPr>
            <p:ph type="sldNum" sz="quarter" idx="12"/>
          </p:nvPr>
        </p:nvSpPr>
        <p:spPr/>
        <p:txBody>
          <a:bodyPr/>
          <a:lstStyle/>
          <a:p>
            <a:fld id="{629637A9-119A-49DA-BD12-AAC58B377D80}" type="slidenum">
              <a:rPr lang="en-US" smtClean="0"/>
              <a:pPr/>
              <a:t>9</a:t>
            </a:fld>
            <a:endParaRPr lang="en-US" dirty="0"/>
          </a:p>
        </p:txBody>
      </p:sp>
    </p:spTree>
    <p:extLst>
      <p:ext uri="{BB962C8B-B14F-4D97-AF65-F5344CB8AC3E}">
        <p14:creationId xmlns:p14="http://schemas.microsoft.com/office/powerpoint/2010/main" val="3732184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6568</TotalTime>
  <Words>2147</Words>
  <Application>Microsoft Office PowerPoint</Application>
  <PresentationFormat>Widescreen</PresentationFormat>
  <Paragraphs>166</Paragraphs>
  <Slides>21</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Century Gothic</vt:lpstr>
      <vt:lpstr>Wingdings 3</vt:lpstr>
      <vt:lpstr>Ion Boardroom</vt:lpstr>
      <vt:lpstr>Conviction Based Recoveries  </vt:lpstr>
      <vt:lpstr>Background </vt:lpstr>
      <vt:lpstr>What is confiscation? </vt:lpstr>
      <vt:lpstr>Confiscation/Forfeiture</vt:lpstr>
      <vt:lpstr>Confiscation/Forfeiture </vt:lpstr>
      <vt:lpstr>What is the purpose of confiscation?</vt:lpstr>
      <vt:lpstr>Value based confiscation orders – what are they? </vt:lpstr>
      <vt:lpstr>Benefit from criminal conduct</vt:lpstr>
      <vt:lpstr>Benefit from particular criminal conduct</vt:lpstr>
      <vt:lpstr>PowerPoint Presentation</vt:lpstr>
      <vt:lpstr>How is the value of property calculated?</vt:lpstr>
      <vt:lpstr>Cases </vt:lpstr>
      <vt:lpstr>Pecuniary advantage </vt:lpstr>
      <vt:lpstr>Benefit from general criminal conduct</vt:lpstr>
      <vt:lpstr>The assumptions</vt:lpstr>
      <vt:lpstr>Cases</vt:lpstr>
      <vt:lpstr>Calculating the amount of benefit</vt:lpstr>
      <vt:lpstr>Realisable amount </vt:lpstr>
      <vt:lpstr>Other statutory provisions to assist with confiscation</vt:lpstr>
      <vt:lpstr>Other Statutory Provisions</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Confiscation Orders</dc:title>
  <dc:creator>Tammika Mc Kenzie</dc:creator>
  <cp:lastModifiedBy>Juliet Mule</cp:lastModifiedBy>
  <cp:revision>55</cp:revision>
  <cp:lastPrinted>2014-06-26T12:14:36Z</cp:lastPrinted>
  <dcterms:created xsi:type="dcterms:W3CDTF">2014-04-08T01:20:06Z</dcterms:created>
  <dcterms:modified xsi:type="dcterms:W3CDTF">2019-11-19T06:20:14Z</dcterms:modified>
</cp:coreProperties>
</file>