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70" d="100"/>
          <a:sy n="70" d="100"/>
        </p:scale>
        <p:origin x="5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4229974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2683175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64000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19174579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73310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40399461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968864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223839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962820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418D7B-0CCB-4858-A784-A0028A3CE620}"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575647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3418D7B-0CCB-4858-A784-A0028A3CE620}" type="datetimeFigureOut">
              <a:rPr lang="en-US" smtClean="0"/>
              <a:t>11/21/2019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2260759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3418D7B-0CCB-4858-A784-A0028A3CE620}" type="datetimeFigureOut">
              <a:rPr lang="en-US" smtClean="0"/>
              <a:t>11/21/2019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1989180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3418D7B-0CCB-4858-A784-A0028A3CE620}" type="datetimeFigureOut">
              <a:rPr lang="en-US" smtClean="0"/>
              <a:t>11/21/2019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4235401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418D7B-0CCB-4858-A784-A0028A3CE620}" type="datetimeFigureOut">
              <a:rPr lang="en-US" smtClean="0"/>
              <a:t>11/21/2019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2875971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418D7B-0CCB-4858-A784-A0028A3CE620}" type="datetimeFigureOut">
              <a:rPr lang="en-US" smtClean="0"/>
              <a:t>11/21/2019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3235263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418D7B-0CCB-4858-A784-A0028A3CE620}" type="datetimeFigureOut">
              <a:rPr lang="en-US" smtClean="0"/>
              <a:t>11/21/2019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B3543-BE5C-4FFE-962D-4201536CBAD8}" type="slidenum">
              <a:rPr lang="en-US" smtClean="0"/>
              <a:t>‹#›</a:t>
            </a:fld>
            <a:endParaRPr lang="en-US"/>
          </a:p>
        </p:txBody>
      </p:sp>
    </p:spTree>
    <p:extLst>
      <p:ext uri="{BB962C8B-B14F-4D97-AF65-F5344CB8AC3E}">
        <p14:creationId xmlns:p14="http://schemas.microsoft.com/office/powerpoint/2010/main" val="3054014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418D7B-0CCB-4858-A784-A0028A3CE620}" type="datetimeFigureOut">
              <a:rPr lang="en-US" smtClean="0"/>
              <a:t>11/21/2019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E6B3543-BE5C-4FFE-962D-4201536CBAD8}" type="slidenum">
              <a:rPr lang="en-US" smtClean="0"/>
              <a:t>‹#›</a:t>
            </a:fld>
            <a:endParaRPr lang="en-US"/>
          </a:p>
        </p:txBody>
      </p:sp>
    </p:spTree>
    <p:extLst>
      <p:ext uri="{BB962C8B-B14F-4D97-AF65-F5344CB8AC3E}">
        <p14:creationId xmlns:p14="http://schemas.microsoft.com/office/powerpoint/2010/main" val="2590359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Establishment of the Office of the Receiver - Botswana</a:t>
            </a:r>
            <a:endParaRPr lang="en-US" dirty="0"/>
          </a:p>
        </p:txBody>
      </p:sp>
      <p:sp>
        <p:nvSpPr>
          <p:cNvPr id="3" name="Subtitle 2"/>
          <p:cNvSpPr>
            <a:spLocks noGrp="1"/>
          </p:cNvSpPr>
          <p:nvPr>
            <p:ph type="subTitle" idx="1"/>
          </p:nvPr>
        </p:nvSpPr>
        <p:spPr/>
        <p:txBody>
          <a:bodyPr>
            <a:normAutofit fontScale="62500" lnSpcReduction="20000"/>
          </a:bodyPr>
          <a:lstStyle/>
          <a:p>
            <a:r>
              <a:rPr lang="en-US" dirty="0" smtClean="0"/>
              <a:t>Presented by Mpho I.M. Letsoalo (LLB</a:t>
            </a:r>
            <a:r>
              <a:rPr lang="en-US" dirty="0" smtClean="0"/>
              <a:t>)</a:t>
            </a:r>
          </a:p>
          <a:p>
            <a:r>
              <a:rPr lang="en-US" dirty="0" smtClean="0"/>
              <a:t>Former presiden</a:t>
            </a:r>
            <a:r>
              <a:rPr lang="en-US" dirty="0" smtClean="0"/>
              <a:t>t of ARINSA &amp; Senior Assistant Director- DCEC(Botswana)</a:t>
            </a:r>
            <a:endParaRPr lang="en-US" dirty="0" smtClean="0"/>
          </a:p>
          <a:p>
            <a:r>
              <a:rPr lang="en-US" dirty="0" smtClean="0"/>
              <a:t>Asset Recovery and Anti -Corruption  Specialist</a:t>
            </a:r>
          </a:p>
          <a:p>
            <a:r>
              <a:rPr lang="en-US" dirty="0" smtClean="0"/>
              <a:t>Lead Consultant, Letsconsult</a:t>
            </a:r>
            <a:endParaRPr lang="en-US" dirty="0"/>
          </a:p>
        </p:txBody>
      </p:sp>
    </p:spTree>
    <p:extLst>
      <p:ext uri="{BB962C8B-B14F-4D97-AF65-F5344CB8AC3E}">
        <p14:creationId xmlns:p14="http://schemas.microsoft.com/office/powerpoint/2010/main" val="2938601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the Receiver cont.….</a:t>
            </a:r>
            <a:endParaRPr lang="en-US" dirty="0"/>
          </a:p>
        </p:txBody>
      </p:sp>
      <p:sp>
        <p:nvSpPr>
          <p:cNvPr id="3" name="Content Placeholder 2"/>
          <p:cNvSpPr>
            <a:spLocks noGrp="1"/>
          </p:cNvSpPr>
          <p:nvPr>
            <p:ph idx="1"/>
          </p:nvPr>
        </p:nvSpPr>
        <p:spPr>
          <a:xfrm>
            <a:off x="677334" y="1393371"/>
            <a:ext cx="9315752" cy="4647991"/>
          </a:xfrm>
        </p:spPr>
        <p:txBody>
          <a:bodyPr>
            <a:noAutofit/>
          </a:bodyPr>
          <a:lstStyle/>
          <a:p>
            <a:r>
              <a:rPr lang="en-US" sz="2400" dirty="0" smtClean="0"/>
              <a:t>Section 46 (1) of the Proceeds and Instruments of Crime Act of 2014(PICA) provides for the establishment of the office of the Receiver “which shall consist of the Receiver and such officers as may be appointed”.</a:t>
            </a:r>
          </a:p>
          <a:p>
            <a:r>
              <a:rPr lang="en-US" sz="2400" dirty="0" smtClean="0"/>
              <a:t>Section 46(2) – the office shall be a public office and the Public Service Act shall apply</a:t>
            </a:r>
          </a:p>
          <a:p>
            <a:r>
              <a:rPr lang="en-US" sz="2400" dirty="0" smtClean="0"/>
              <a:t>Section 46(3) – the Minister shall appoint the Receiver on such terms and conditions as deemed </a:t>
            </a:r>
            <a:r>
              <a:rPr lang="en-US" sz="2400" dirty="0" smtClean="0"/>
              <a:t>fit</a:t>
            </a:r>
            <a:endParaRPr lang="en-US" sz="2400" dirty="0"/>
          </a:p>
          <a:p>
            <a:r>
              <a:rPr lang="en-US" sz="2400" dirty="0" smtClean="0"/>
              <a:t>Section 46(4) – the Receiver shall be responsible for preserving the value of property in his or her possession in respect of an order made under this Act or any other written law</a:t>
            </a:r>
            <a:endParaRPr lang="en-US" sz="2400" dirty="0"/>
          </a:p>
        </p:txBody>
      </p:sp>
    </p:spTree>
    <p:extLst>
      <p:ext uri="{BB962C8B-B14F-4D97-AF65-F5344CB8AC3E}">
        <p14:creationId xmlns:p14="http://schemas.microsoft.com/office/powerpoint/2010/main" val="3513746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the Receiver cont.…</a:t>
            </a:r>
            <a:endParaRPr lang="en-US" dirty="0"/>
          </a:p>
        </p:txBody>
      </p:sp>
      <p:sp>
        <p:nvSpPr>
          <p:cNvPr id="3" name="Content Placeholder 2"/>
          <p:cNvSpPr>
            <a:spLocks noGrp="1"/>
          </p:cNvSpPr>
          <p:nvPr>
            <p:ph idx="1"/>
          </p:nvPr>
        </p:nvSpPr>
        <p:spPr>
          <a:xfrm>
            <a:off x="677334" y="1219201"/>
            <a:ext cx="8596668" cy="4822162"/>
          </a:xfrm>
        </p:spPr>
        <p:txBody>
          <a:bodyPr>
            <a:noAutofit/>
          </a:bodyPr>
          <a:lstStyle/>
          <a:p>
            <a:r>
              <a:rPr lang="en-US" sz="2000" dirty="0" smtClean="0"/>
              <a:t>Section 46(5) – the Receiver may do anything that is reasonably necessary for the purpose of preserving the value of property including –</a:t>
            </a:r>
          </a:p>
          <a:p>
            <a:pPr lvl="1"/>
            <a:r>
              <a:rPr lang="en-US" sz="2000" dirty="0" smtClean="0"/>
              <a:t>(a) – becoming a party to any civil proceedings affecting the property;</a:t>
            </a:r>
          </a:p>
          <a:p>
            <a:pPr lvl="1"/>
            <a:r>
              <a:rPr lang="en-US" sz="2000" dirty="0" smtClean="0"/>
              <a:t>(b) – maintaining the property to preserve its value;</a:t>
            </a:r>
          </a:p>
          <a:p>
            <a:pPr lvl="1"/>
            <a:r>
              <a:rPr lang="en-US" sz="2000" dirty="0" smtClean="0"/>
              <a:t>(c) – ensuring the property is preserved;</a:t>
            </a:r>
          </a:p>
          <a:p>
            <a:pPr lvl="1"/>
            <a:r>
              <a:rPr lang="en-US" sz="2000" dirty="0" smtClean="0"/>
              <a:t>(d) – realizing or dealing, wholly or partly, with securities or investments;</a:t>
            </a:r>
          </a:p>
          <a:p>
            <a:pPr lvl="1"/>
            <a:r>
              <a:rPr lang="en-US" sz="2000" dirty="0" smtClean="0"/>
              <a:t>(e) – if property consists of shares in a company, exercising rights over such shares to the exclusion of the  registered owner of such shares;</a:t>
            </a:r>
          </a:p>
          <a:p>
            <a:pPr lvl="1"/>
            <a:r>
              <a:rPr lang="en-US" sz="2000" dirty="0" smtClean="0"/>
              <a:t>(f) – employing or terminating the services of  any employee or doing anything that is necessary or convenient for the carrying out of the business on a on the basis of a sound commercial basis</a:t>
            </a:r>
            <a:endParaRPr lang="en-US" sz="2000" dirty="0"/>
          </a:p>
        </p:txBody>
      </p:sp>
    </p:spTree>
    <p:extLst>
      <p:ext uri="{BB962C8B-B14F-4D97-AF65-F5344CB8AC3E}">
        <p14:creationId xmlns:p14="http://schemas.microsoft.com/office/powerpoint/2010/main" val="1652129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the Receiver cont.…</a:t>
            </a:r>
            <a:endParaRPr lang="en-US" dirty="0"/>
          </a:p>
        </p:txBody>
      </p:sp>
      <p:sp>
        <p:nvSpPr>
          <p:cNvPr id="3" name="Content Placeholder 2"/>
          <p:cNvSpPr>
            <a:spLocks noGrp="1"/>
          </p:cNvSpPr>
          <p:nvPr>
            <p:ph idx="1"/>
          </p:nvPr>
        </p:nvSpPr>
        <p:spPr>
          <a:xfrm>
            <a:off x="677334" y="1240971"/>
            <a:ext cx="8596668" cy="4800391"/>
          </a:xfrm>
        </p:spPr>
        <p:txBody>
          <a:bodyPr>
            <a:normAutofit/>
          </a:bodyPr>
          <a:lstStyle/>
          <a:p>
            <a:pPr lvl="1"/>
            <a:r>
              <a:rPr lang="en-US" sz="2400" dirty="0" smtClean="0"/>
              <a:t>(g) – volatile or wasting property or that which may likely depreciate may be sold by the Receiver by any “ means reasonably calculated to derive the best price and shall invest the proceeds in an interest bearing account.” </a:t>
            </a:r>
            <a:endParaRPr lang="en-US" sz="2400" dirty="0"/>
          </a:p>
          <a:p>
            <a:r>
              <a:rPr lang="en-US" sz="2400" dirty="0" smtClean="0"/>
              <a:t>Section 46(7) – any person having who has received a receiving order shall hand over control or possession  to the Receiver</a:t>
            </a:r>
          </a:p>
          <a:p>
            <a:r>
              <a:rPr lang="en-US" sz="2400" dirty="0" smtClean="0"/>
              <a:t>Section 46(8) – The Receiver is enjoined to give notice, where practicable, to give notice to an owner of property before it is disposed in any manner.</a:t>
            </a:r>
            <a:endParaRPr lang="en-US" sz="2400" dirty="0"/>
          </a:p>
        </p:txBody>
      </p:sp>
    </p:spTree>
    <p:extLst>
      <p:ext uri="{BB962C8B-B14F-4D97-AF65-F5344CB8AC3E}">
        <p14:creationId xmlns:p14="http://schemas.microsoft.com/office/powerpoint/2010/main" val="1154279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the Receiver cont.…</a:t>
            </a:r>
            <a:br>
              <a:rPr lang="en-US" dirty="0" smtClean="0"/>
            </a:br>
            <a:endParaRPr lang="en-US" dirty="0"/>
          </a:p>
        </p:txBody>
      </p:sp>
      <p:sp>
        <p:nvSpPr>
          <p:cNvPr id="3" name="Content Placeholder 2"/>
          <p:cNvSpPr>
            <a:spLocks noGrp="1"/>
          </p:cNvSpPr>
          <p:nvPr>
            <p:ph idx="1"/>
          </p:nvPr>
        </p:nvSpPr>
        <p:spPr>
          <a:xfrm>
            <a:off x="800164" y="1364776"/>
            <a:ext cx="9039872" cy="5308979"/>
          </a:xfrm>
        </p:spPr>
        <p:txBody>
          <a:bodyPr>
            <a:normAutofit lnSpcReduction="10000"/>
          </a:bodyPr>
          <a:lstStyle/>
          <a:p>
            <a:r>
              <a:rPr lang="en-US" sz="2400" dirty="0" smtClean="0"/>
              <a:t>Administrative and Functional Structure</a:t>
            </a:r>
          </a:p>
          <a:p>
            <a:pPr lvl="1"/>
            <a:r>
              <a:rPr lang="en-US" sz="2200" dirty="0" smtClean="0"/>
              <a:t>The Office of the Receiver is at Permanent Secretary level</a:t>
            </a:r>
          </a:p>
          <a:p>
            <a:pPr lvl="1"/>
            <a:r>
              <a:rPr lang="en-US" sz="2200" dirty="0" smtClean="0"/>
              <a:t>Assisted by 2 Deputy Receiver </a:t>
            </a:r>
          </a:p>
          <a:p>
            <a:pPr lvl="1"/>
            <a:r>
              <a:rPr lang="en-US" sz="2200" dirty="0" smtClean="0"/>
              <a:t>There is the Legal and Enforcement Divisions, and Administrative/Corporate Services to manage and provide technical human support to the office</a:t>
            </a:r>
          </a:p>
          <a:p>
            <a:pPr lvl="1"/>
            <a:r>
              <a:rPr lang="en-US" sz="2200" dirty="0" smtClean="0"/>
              <a:t>There are also, anticipated assistant Receivers to provide support for specific functions including but not limited to legal experts, enforcement officers( investigators and sheriffs),  property experts including those with accounting/professional or financial expertise, corporate services.</a:t>
            </a:r>
          </a:p>
          <a:p>
            <a:pPr lvl="1"/>
            <a:r>
              <a:rPr lang="en-US" sz="2200" dirty="0" smtClean="0"/>
              <a:t>Currently, today as we speak there is the Receiver who was appointed in August, 2018 and the Deputy who was appointed on the 1</a:t>
            </a:r>
            <a:r>
              <a:rPr lang="en-US" sz="2200" baseline="30000" dirty="0" smtClean="0"/>
              <a:t>st</a:t>
            </a:r>
            <a:r>
              <a:rPr lang="en-US" sz="2200" dirty="0" smtClean="0"/>
              <a:t> November, 2019</a:t>
            </a:r>
          </a:p>
          <a:p>
            <a:pPr lvl="1"/>
            <a:endParaRPr lang="en-US" sz="2200" dirty="0"/>
          </a:p>
        </p:txBody>
      </p:sp>
    </p:spTree>
    <p:extLst>
      <p:ext uri="{BB962C8B-B14F-4D97-AF65-F5344CB8AC3E}">
        <p14:creationId xmlns:p14="http://schemas.microsoft.com/office/powerpoint/2010/main" val="1703034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480314" cy="891654"/>
          </a:xfrm>
        </p:spPr>
        <p:txBody>
          <a:bodyPr/>
          <a:lstStyle/>
          <a:p>
            <a:r>
              <a:rPr lang="en-US" dirty="0" smtClean="0"/>
              <a:t>Office of the Receiver cont..</a:t>
            </a:r>
            <a:endParaRPr lang="en-US" dirty="0"/>
          </a:p>
        </p:txBody>
      </p:sp>
      <p:sp>
        <p:nvSpPr>
          <p:cNvPr id="3" name="Content Placeholder 2"/>
          <p:cNvSpPr>
            <a:spLocks noGrp="1"/>
          </p:cNvSpPr>
          <p:nvPr>
            <p:ph idx="1"/>
          </p:nvPr>
        </p:nvSpPr>
        <p:spPr>
          <a:xfrm>
            <a:off x="677334" y="1624085"/>
            <a:ext cx="8596668" cy="4417278"/>
          </a:xfrm>
        </p:spPr>
        <p:txBody>
          <a:bodyPr>
            <a:noAutofit/>
          </a:bodyPr>
          <a:lstStyle/>
          <a:p>
            <a:r>
              <a:rPr lang="en-US" sz="2400" dirty="0" smtClean="0"/>
              <a:t>Section 68(1) – Establishment of the Fund – “..the Minister shall establish a Fund known as the Consolidated Assets Trust Fund to which all monies collected under this Act shall be paid into.”</a:t>
            </a:r>
          </a:p>
          <a:p>
            <a:r>
              <a:rPr lang="en-US" sz="2400" dirty="0" smtClean="0"/>
              <a:t>Section 68(2) – additionally to monies collected under this Act, “ any profits derived or investments and sales made by the Receiver in relation to property confiscated under this Act shall be paid into the Fund”. </a:t>
            </a:r>
            <a:endParaRPr lang="en-US" sz="2400" dirty="0"/>
          </a:p>
        </p:txBody>
      </p:sp>
    </p:spTree>
    <p:extLst>
      <p:ext uri="{BB962C8B-B14F-4D97-AF65-F5344CB8AC3E}">
        <p14:creationId xmlns:p14="http://schemas.microsoft.com/office/powerpoint/2010/main" val="1480577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8753269" cy="4890448"/>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4800" dirty="0" smtClean="0"/>
              <a:t>Thank you</a:t>
            </a:r>
            <a:endParaRPr lang="en-US" sz="4800" dirty="0"/>
          </a:p>
        </p:txBody>
      </p:sp>
      <p:sp>
        <p:nvSpPr>
          <p:cNvPr id="3" name="Content Placeholder 2"/>
          <p:cNvSpPr>
            <a:spLocks noGrp="1"/>
          </p:cNvSpPr>
          <p:nvPr>
            <p:ph idx="1"/>
          </p:nvPr>
        </p:nvSpPr>
        <p:spPr>
          <a:xfrm>
            <a:off x="677333" y="3848669"/>
            <a:ext cx="8589497" cy="1442066"/>
          </a:xfrm>
        </p:spPr>
        <p:txBody>
          <a:bodyPr>
            <a:normAutofit lnSpcReduction="10000"/>
          </a:bodyPr>
          <a:lstStyle/>
          <a:p>
            <a:pPr marL="0" indent="0">
              <a:buNone/>
            </a:pPr>
            <a:endParaRPr lang="en-US" sz="2400" dirty="0" smtClean="0"/>
          </a:p>
          <a:p>
            <a:pPr marL="0" indent="0">
              <a:buNone/>
            </a:pPr>
            <a:endParaRPr lang="en-US" sz="2400" dirty="0"/>
          </a:p>
          <a:p>
            <a:pPr marL="0" indent="0">
              <a:buNone/>
            </a:pPr>
            <a:r>
              <a:rPr lang="en-US" sz="2400" dirty="0" smtClean="0"/>
              <a:t>                                               </a:t>
            </a:r>
            <a:endParaRPr lang="en-US" sz="2400" dirty="0"/>
          </a:p>
        </p:txBody>
      </p:sp>
    </p:spTree>
    <p:extLst>
      <p:ext uri="{BB962C8B-B14F-4D97-AF65-F5344CB8AC3E}">
        <p14:creationId xmlns:p14="http://schemas.microsoft.com/office/powerpoint/2010/main" val="92326771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145</TotalTime>
  <Words>605</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Establishment of the Office of the Receiver - Botswana</vt:lpstr>
      <vt:lpstr>Office of the Receiver cont.….</vt:lpstr>
      <vt:lpstr>Office of the Receiver cont.…</vt:lpstr>
      <vt:lpstr>Office of the Receiver cont.…</vt:lpstr>
      <vt:lpstr>Office of the Receiver cont.… </vt:lpstr>
      <vt:lpstr>Office of the Receiver cont..</vt:lpstr>
      <vt:lpstr>    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Establishment of the Office of the Receiver - Botswana</dc:title>
  <dc:creator>mpho letsoalo</dc:creator>
  <cp:lastModifiedBy>mpho letsoalo</cp:lastModifiedBy>
  <cp:revision>18</cp:revision>
  <dcterms:created xsi:type="dcterms:W3CDTF">2019-11-21T07:31:10Z</dcterms:created>
  <dcterms:modified xsi:type="dcterms:W3CDTF">2019-11-21T10:58:13Z</dcterms:modified>
</cp:coreProperties>
</file>