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47" r:id="rId3"/>
    <p:sldMasterId id="2147483762" r:id="rId4"/>
  </p:sldMasterIdLst>
  <p:notesMasterIdLst>
    <p:notesMasterId r:id="rId12"/>
  </p:notesMasterIdLst>
  <p:sldIdLst>
    <p:sldId id="289" r:id="rId5"/>
    <p:sldId id="292" r:id="rId6"/>
    <p:sldId id="293" r:id="rId7"/>
    <p:sldId id="294" r:id="rId8"/>
    <p:sldId id="295" r:id="rId9"/>
    <p:sldId id="310" r:id="rId10"/>
    <p:sldId id="311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FE0"/>
    <a:srgbClr val="FFD200"/>
    <a:srgbClr val="000000"/>
    <a:srgbClr val="5FA6D7"/>
    <a:srgbClr val="76BBDF"/>
    <a:srgbClr val="84C9DA"/>
    <a:srgbClr val="6FB8D9"/>
    <a:srgbClr val="AF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9" autoAdjust="0"/>
  </p:normalViewPr>
  <p:slideViewPr>
    <p:cSldViewPr>
      <p:cViewPr varScale="1">
        <p:scale>
          <a:sx n="135" d="100"/>
          <a:sy n="135" d="100"/>
        </p:scale>
        <p:origin x="9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FD41FA-1BC3-48F7-8A0E-C4884952838E}" type="datetimeFigureOut">
              <a:rPr lang="en-GB"/>
              <a:pPr>
                <a:defRPr/>
              </a:pPr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7E75B4-4183-4476-898B-B4425944C9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90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47156F-5DB9-4EFC-A49A-B8D883292F00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647156F-5DB9-4EFC-A49A-B8D883292F00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202C54"/>
              </a:gs>
              <a:gs pos="50000">
                <a:srgbClr val="202C54"/>
              </a:gs>
              <a:gs pos="100000">
                <a:srgbClr val="26336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81340"/>
            <a:ext cx="7200800" cy="1135949"/>
          </a:xfrm>
        </p:spPr>
        <p:txBody>
          <a:bodyPr/>
          <a:lstStyle>
            <a:lvl1pPr algn="l"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15462"/>
            <a:ext cx="72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10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:\USERS\NIKOS\Branding\Powerpoints\links\Europol_logo_Grey.e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4814891"/>
            <a:ext cx="1160462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3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589610" y="-3003945"/>
            <a:ext cx="8317707" cy="8318897"/>
          </a:xfrm>
          <a:prstGeom prst="rect">
            <a:avLst/>
          </a:prstGeom>
          <a:blipFill dpi="0" rotWithShape="1">
            <a:blip r:embed="rId3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143000" y="3082532"/>
            <a:ext cx="6858000" cy="110251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454130"/>
            <a:ext cx="7753350" cy="464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100" dirty="0">
                <a:solidFill>
                  <a:prstClr val="white"/>
                </a:solidFill>
              </a:rPr>
              <a:t>www.carin-network.org	</a:t>
            </a: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611666" y="4454130"/>
            <a:ext cx="1532334" cy="464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7373541" y="4454130"/>
            <a:ext cx="476250" cy="464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grpSp>
        <p:nvGrpSpPr>
          <p:cNvPr id="7" name="Group 11"/>
          <p:cNvGrpSpPr>
            <a:grpSpLocks/>
          </p:cNvGrpSpPr>
          <p:nvPr userDrawn="1"/>
        </p:nvGrpSpPr>
        <p:grpSpPr bwMode="auto">
          <a:xfrm>
            <a:off x="772717" y="1044182"/>
            <a:ext cx="7497365" cy="1244203"/>
            <a:chOff x="1297364" y="1541033"/>
            <a:chExt cx="9996509" cy="1659836"/>
          </a:xfrm>
        </p:grpSpPr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5602673" y="1541033"/>
              <a:ext cx="5691200" cy="1659836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IE" sz="3000" b="1" dirty="0" smtClean="0">
                  <a:solidFill>
                    <a:prstClr val="white"/>
                  </a:solidFill>
                  <a:latin typeface="Calibri"/>
                </a:rPr>
                <a:t>Camden Assets Recovery Inter-agency Network</a:t>
              </a:r>
              <a:endParaRPr lang="en-IE" sz="3000" b="1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9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364" y="1541034"/>
              <a:ext cx="4048992" cy="165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089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2589610" y="-3003945"/>
            <a:ext cx="8317707" cy="8318897"/>
          </a:xfrm>
          <a:prstGeom prst="rect">
            <a:avLst/>
          </a:prstGeom>
          <a:blipFill dpi="0" rotWithShape="1">
            <a:blip r:embed="rId3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Round Diagonal Corner Rectangle 3"/>
          <p:cNvSpPr/>
          <p:nvPr userDrawn="1"/>
        </p:nvSpPr>
        <p:spPr>
          <a:xfrm>
            <a:off x="483394" y="369093"/>
            <a:ext cx="8031956" cy="4549379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454130"/>
            <a:ext cx="559594" cy="464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285750" y="4454130"/>
            <a:ext cx="475060" cy="4643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515350" y="369094"/>
            <a:ext cx="628650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8162925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6508"/>
            <a:ext cx="7740910" cy="3124159"/>
          </a:xfrm>
        </p:spPr>
        <p:txBody>
          <a:bodyPr>
            <a:normAutofit/>
          </a:bodyPr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51531-0061-4699-88F6-898142EE0CC2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0A26-E6FF-4AE3-BFAB-783EAC5AB18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27697873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Gree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10800000">
            <a:off x="627460" y="369093"/>
            <a:ext cx="7886700" cy="4549379"/>
          </a:xfrm>
          <a:prstGeom prst="round2Same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515350" y="369094"/>
            <a:ext cx="628650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8162925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91" y="369094"/>
            <a:ext cx="628650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9841" y="369094"/>
            <a:ext cx="5840015" cy="4251722"/>
          </a:xfrm>
          <a:prstGeom prst="rect">
            <a:avLst/>
          </a:prstGeom>
          <a:blipFill dpi="0" rotWithShape="1">
            <a:blip r:embed="rId3" cstate="print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89323" y="369094"/>
            <a:ext cx="70604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40" y="1056504"/>
            <a:ext cx="7666264" cy="3226247"/>
          </a:xfrm>
        </p:spPr>
        <p:txBody>
          <a:bodyPr/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3713824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R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10800000">
            <a:off x="641747" y="369093"/>
            <a:ext cx="7886700" cy="454937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515350" y="369094"/>
            <a:ext cx="628650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8162925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91" y="369094"/>
            <a:ext cx="628650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41748" y="369094"/>
            <a:ext cx="5840015" cy="4251722"/>
          </a:xfrm>
          <a:prstGeom prst="rect">
            <a:avLst/>
          </a:prstGeom>
          <a:blipFill dpi="0" rotWithShape="1">
            <a:blip r:embed="rId3" cstate="print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89323" y="369094"/>
            <a:ext cx="70604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55" y="1056085"/>
            <a:ext cx="7666265" cy="3219248"/>
          </a:xfrm>
        </p:spPr>
        <p:txBody>
          <a:bodyPr>
            <a:normAutofit/>
          </a:bodyPr>
          <a:lstStyle>
            <a:lvl1pPr algn="ctr"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985308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8175" y="369094"/>
            <a:ext cx="8505825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69094"/>
            <a:ext cx="638175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285750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9" y="4632725"/>
            <a:ext cx="84534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77" y="369515"/>
            <a:ext cx="7409672" cy="6869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514350" indent="-17145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5BE6-B206-4333-ACD7-4438D940FAD5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29472-6659-40AC-BE30-B6E76936869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6862837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8175" y="369094"/>
            <a:ext cx="8505825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69094"/>
            <a:ext cx="638175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285750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9" y="4632725"/>
            <a:ext cx="84534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77" y="369515"/>
            <a:ext cx="7409672" cy="6869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514350" indent="-17145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597FF-089B-433D-998D-43A7F095AADB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F432-8BE8-4541-9246-E66EEA56C93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888334581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 E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8176" y="369094"/>
            <a:ext cx="7877175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69094"/>
            <a:ext cx="638175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285750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9" y="4632725"/>
            <a:ext cx="84534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105775" y="369094"/>
            <a:ext cx="704850" cy="68699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73478" y="4002881"/>
            <a:ext cx="2270522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CARIN Secretariat, </a:t>
            </a:r>
          </a:p>
          <a:p>
            <a:pPr eaLnBrk="1" hangingPunct="1">
              <a:defRPr/>
            </a:pPr>
            <a:endParaRPr lang="en-IE" altLang="en-US" sz="9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Operations Department,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Counter Terrorism &amp; Financial Intelligence,</a:t>
            </a:r>
          </a:p>
          <a:p>
            <a:pPr eaLnBrk="1" hangingPunct="1">
              <a:defRPr/>
            </a:pPr>
            <a:r>
              <a:rPr lang="en-IE" altLang="en-US" sz="9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Eisenhowerlaan</a:t>
            </a: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73,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2517 KK The Hague,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The Netherlands.</a:t>
            </a: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53" y="4204101"/>
            <a:ext cx="809625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77" y="369515"/>
            <a:ext cx="7409672" cy="6869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514350" indent="-17145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6422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 E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8176" y="369094"/>
            <a:ext cx="7877175" cy="686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69094"/>
            <a:ext cx="638175" cy="6869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342900"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solidFill>
                  <a:prstClr val="white"/>
                </a:solidFill>
              </a:rPr>
              <a:t>		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285750" y="369094"/>
            <a:ext cx="704850" cy="686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9" y="4632725"/>
            <a:ext cx="845344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105775" y="369094"/>
            <a:ext cx="704850" cy="6869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873478" y="4002881"/>
            <a:ext cx="2270522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CARIN Secretariat, </a:t>
            </a:r>
          </a:p>
          <a:p>
            <a:pPr eaLnBrk="1" hangingPunct="1">
              <a:defRPr/>
            </a:pPr>
            <a:endParaRPr lang="en-IE" altLang="en-US" sz="9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Operations Department,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Counter Terrorism &amp; Financial Intelligence,</a:t>
            </a:r>
          </a:p>
          <a:p>
            <a:pPr eaLnBrk="1" hangingPunct="1">
              <a:defRPr/>
            </a:pPr>
            <a:r>
              <a:rPr lang="en-IE" altLang="en-US" sz="90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Eisenhowerlaan</a:t>
            </a: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73,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2517 KK The Hague, </a:t>
            </a:r>
          </a:p>
          <a:p>
            <a:pPr eaLnBrk="1" hangingPunct="1">
              <a:defRPr/>
            </a:pPr>
            <a:r>
              <a:rPr lang="en-IE" altLang="en-US" sz="9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The Netherlands.</a:t>
            </a:r>
          </a:p>
        </p:txBody>
      </p:sp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53" y="4204101"/>
            <a:ext cx="809625" cy="7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77" y="369515"/>
            <a:ext cx="7409672" cy="6869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 marL="514350" indent="-171450">
              <a:buFont typeface="Calibri Light" panose="020F0302020204030204" pitchFamily="34" charset="0"/>
              <a:buChar char="-"/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9812377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7" y="71559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3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2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29529" y="388823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8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91264" cy="99762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064" y="1203599"/>
            <a:ext cx="8280400" cy="3240211"/>
          </a:xfrm>
        </p:spPr>
        <p:txBody>
          <a:bodyPr/>
          <a:lstStyle>
            <a:lvl1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062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4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13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96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620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5951"/>
            <a:ext cx="4040188" cy="27086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4"/>
            <a:ext cx="4041775" cy="620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85951"/>
            <a:ext cx="4041775" cy="27086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57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1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6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57202"/>
            <a:ext cx="3008313" cy="61912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11750" cy="41374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78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8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59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40802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19800" cy="40802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9373"/>
            <a:ext cx="2133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9373"/>
            <a:ext cx="2895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9373"/>
            <a:ext cx="2133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7" y="71559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3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2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29529" y="388823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82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4690864" cy="997620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8064" y="1203599"/>
            <a:ext cx="4680000" cy="3240211"/>
          </a:xfrm>
        </p:spPr>
        <p:txBody>
          <a:bodyPr/>
          <a:lstStyle>
            <a:lvl1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5436096" y="0"/>
            <a:ext cx="3707904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046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3099"/>
            <a:ext cx="6913563" cy="7358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9658"/>
            <a:ext cx="8642350" cy="3671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DC2F-8B51-43CF-B204-965C81F3724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0058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EC93-AC07-4676-A29F-9DEE9020CB3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26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5" y="71557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1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1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29529" y="388823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5488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620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5950"/>
            <a:ext cx="4040188" cy="27086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6203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7086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0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24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62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7200"/>
            <a:ext cx="3008313" cy="61912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1"/>
            <a:ext cx="5111750" cy="413742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 sz="24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 sz="2000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1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45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5297494" y="4814891"/>
            <a:ext cx="345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smtClean="0">
                <a:solidFill>
                  <a:srgbClr val="A6A6A6"/>
                </a:solidFill>
              </a:rPr>
              <a:t>&lt;Add security marking if necessary&gt;</a:t>
            </a:r>
          </a:p>
        </p:txBody>
      </p:sp>
      <p:pic>
        <p:nvPicPr>
          <p:cNvPr id="5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71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6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04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40802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19800" cy="408027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9373"/>
            <a:ext cx="2133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5/17/2019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9373"/>
            <a:ext cx="2895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9373"/>
            <a:ext cx="2133600" cy="2617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7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5" y="71557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1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1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29529" y="388823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150"/>
            <a:ext cx="5562600" cy="229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en-GB" dirty="0" smtClean="0"/>
              <a:t>YOUR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7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3098"/>
            <a:ext cx="6913563" cy="7358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9656"/>
            <a:ext cx="8642350" cy="3671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DC2F-8B51-43CF-B204-965C81F37240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05484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EC93-AC07-4676-A29F-9DEE9020CB3B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297494" y="4814891"/>
            <a:ext cx="345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smtClean="0">
                <a:solidFill>
                  <a:srgbClr val="A6A6A6"/>
                </a:solidFill>
              </a:rPr>
              <a:t>&lt;Add security marking if necessary&gt;</a:t>
            </a:r>
          </a:p>
        </p:txBody>
      </p:sp>
      <p:pic>
        <p:nvPicPr>
          <p:cNvPr id="6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931224" cy="99762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6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67747"/>
            <a:ext cx="2846741" cy="2586518"/>
          </a:xfrm>
          <a:solidFill>
            <a:srgbClr val="000000">
              <a:alpha val="27843"/>
            </a:srgbClr>
          </a:solidFill>
          <a:ln w="57150">
            <a:solidFill>
              <a:schemeClr val="bg1"/>
            </a:solidFill>
          </a:ln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3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5297494" y="4814891"/>
            <a:ext cx="345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smtClean="0">
                <a:solidFill>
                  <a:srgbClr val="A6A6A6"/>
                </a:solidFill>
              </a:rPr>
              <a:t>&lt;Add security marking if necessary&gt;</a:t>
            </a:r>
          </a:p>
        </p:txBody>
      </p:sp>
    </p:spTree>
    <p:extLst>
      <p:ext uri="{BB962C8B-B14F-4D97-AF65-F5344CB8AC3E}">
        <p14:creationId xmlns:p14="http://schemas.microsoft.com/office/powerpoint/2010/main" val="11508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97494" y="4814891"/>
            <a:ext cx="345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smtClean="0">
                <a:solidFill>
                  <a:srgbClr val="A6A6A6"/>
                </a:solidFill>
              </a:rPr>
              <a:t>&lt;Add security marking if necessary&gt;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59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:\Branding - Logos\Europol logo\PNG\Europol Logo_Origin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875213"/>
            <a:ext cx="117157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97494" y="4814891"/>
            <a:ext cx="3451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200" smtClean="0">
                <a:solidFill>
                  <a:srgbClr val="A6A6A6"/>
                </a:solidFill>
              </a:rPr>
              <a:t>&lt;Add security marking if necessary&gt;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"/>
            <a:ext cx="9144000" cy="35456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5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EBEFF2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18488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227"/>
            <a:ext cx="8229600" cy="310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28" r:id="rId6"/>
    <p:sldLayoutId id="2147483734" r:id="rId7"/>
    <p:sldLayoutId id="2147483735" r:id="rId8"/>
    <p:sldLayoutId id="2147483736" r:id="rId9"/>
    <p:sldLayoutId id="214748373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600" b="1" kern="1000" spc="-50">
          <a:solidFill>
            <a:srgbClr val="0E3B8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5pPr>
      <a:lvl6pPr marL="457200" algn="ctr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6pPr>
      <a:lvl7pPr marL="914400" algn="ctr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7pPr>
      <a:lvl8pPr marL="1371600" algn="ctr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8pPr>
      <a:lvl9pPr marL="1828800" algn="ctr" rtl="0" fontAlgn="base">
        <a:lnSpc>
          <a:spcPts val="3400"/>
        </a:lnSpc>
        <a:spcBef>
          <a:spcPct val="0"/>
        </a:spcBef>
        <a:spcAft>
          <a:spcPct val="0"/>
        </a:spcAft>
        <a:defRPr sz="3600" b="1">
          <a:solidFill>
            <a:srgbClr val="0E3B83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800" kern="1200" spc="-50">
          <a:solidFill>
            <a:srgbClr val="595959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59595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E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2299C7-411E-4FC4-8C9C-BC9167CF84EB}" type="datetimeFigureOut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17/05/2019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CDA4AE05-5DE4-465F-80E0-D8B54E60138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74346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959" y="-1143001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5/17/2019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7" y="71559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3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2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09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9" r:id="rId11"/>
    <p:sldLayoutId id="2147483760" r:id="rId12"/>
    <p:sldLayoutId id="21474837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daviciusa\Desktop\Presentation project\New concept\Graphics\links-0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5959" y="-1143001"/>
            <a:ext cx="13001625" cy="73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5/17/2019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714" y="0"/>
            <a:ext cx="9144000" cy="4000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05" y="71557"/>
            <a:ext cx="342583" cy="256937"/>
          </a:xfrm>
          <a:prstGeom prst="rect">
            <a:avLst/>
          </a:prstGeom>
        </p:spPr>
      </p:pic>
      <p:pic>
        <p:nvPicPr>
          <p:cNvPr id="9" name="Picture 2" descr="M:\Images\Logos\EUROPOL LOGOS\PNG\Europol square logo.png"/>
          <p:cNvPicPr>
            <a:picLocks noChangeAspect="1" noChangeArrowheads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95" y="123131"/>
            <a:ext cx="228600" cy="1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5" descr="M:\Images\Logos\EUROPOL LOGOS\PNG\Europol_Logo_Dia white background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3131"/>
            <a:ext cx="2590800" cy="17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6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4" r:id="rId11"/>
    <p:sldLayoutId id="2147483775" r:id="rId12"/>
    <p:sldLayoutId id="2147483776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51520" y="267494"/>
            <a:ext cx="6912768" cy="504056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FF00"/>
                </a:solidFill>
              </a:rPr>
              <a:t>CARIN &amp; the regional ARIN’s</a:t>
            </a:r>
          </a:p>
        </p:txBody>
      </p:sp>
      <p:pic>
        <p:nvPicPr>
          <p:cNvPr id="12292" name="Picture 2" descr="M:\USERS\NIKOS\Branding\Logos - Europol\Europol_logo_ALLWHIT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4875216"/>
            <a:ext cx="13874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1491630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Informal</a:t>
            </a:r>
          </a:p>
          <a:p>
            <a:r>
              <a:rPr lang="en-GB" b="1" dirty="0">
                <a:solidFill>
                  <a:schemeClr val="bg1"/>
                </a:solidFill>
              </a:rPr>
              <a:t>English speaking </a:t>
            </a:r>
          </a:p>
          <a:p>
            <a:r>
              <a:rPr lang="en-GB" b="1" dirty="0">
                <a:solidFill>
                  <a:schemeClr val="bg1"/>
                </a:solidFill>
              </a:rPr>
              <a:t>Judicial &amp; law enforcement 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FF00"/>
                </a:solidFill>
              </a:rPr>
              <a:t>CARIN</a:t>
            </a:r>
            <a:endParaRPr lang="en-GB" b="1" dirty="0">
              <a:solidFill>
                <a:srgbClr val="FFFF00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58 </a:t>
            </a:r>
            <a:r>
              <a:rPr lang="en-GB" b="1" dirty="0">
                <a:solidFill>
                  <a:schemeClr val="bg1"/>
                </a:solidFill>
              </a:rPr>
              <a:t>jurisdictions, 37 members &amp; </a:t>
            </a:r>
            <a:r>
              <a:rPr lang="en-GB" b="1" dirty="0" smtClean="0">
                <a:solidFill>
                  <a:schemeClr val="bg1"/>
                </a:solidFill>
              </a:rPr>
              <a:t>21 </a:t>
            </a:r>
            <a:r>
              <a:rPr lang="en-GB" b="1" dirty="0">
                <a:solidFill>
                  <a:schemeClr val="bg1"/>
                </a:solidFill>
              </a:rPr>
              <a:t>observers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7 regional </a:t>
            </a:r>
            <a:r>
              <a:rPr lang="en-GB" b="1" dirty="0">
                <a:solidFill>
                  <a:schemeClr val="bg1"/>
                </a:solidFill>
              </a:rPr>
              <a:t>networks</a:t>
            </a:r>
          </a:p>
          <a:p>
            <a:r>
              <a:rPr lang="en-GB" b="1" dirty="0">
                <a:solidFill>
                  <a:schemeClr val="bg1"/>
                </a:solidFill>
              </a:rPr>
              <a:t>9 organisations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0"/>
            <a:ext cx="302418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72" y="25427"/>
            <a:ext cx="3322608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7504" y="51470"/>
            <a:ext cx="7056785" cy="720080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CARIN &amp;</a:t>
            </a:r>
            <a:r>
              <a:rPr lang="de-DE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the regional ARIN’s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2292" name="Picture 2" descr="M:\USERS\NIKOS\Branding\Logos - Europol\Europol_logo_ALLWHITE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4875216"/>
            <a:ext cx="13874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699542"/>
            <a:ext cx="662473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677" y="427011"/>
            <a:ext cx="7706206" cy="956611"/>
          </a:xfrm>
        </p:spPr>
        <p:txBody>
          <a:bodyPr/>
          <a:lstStyle/>
          <a:p>
            <a:r>
              <a:rPr lang="en-GB" sz="2100" b="1" dirty="0"/>
              <a:t>Case example CARIN 2014 -2018 </a:t>
            </a:r>
            <a:br>
              <a:rPr lang="en-GB" sz="2100" b="1" dirty="0"/>
            </a:br>
            <a:r>
              <a:rPr lang="en-GB" sz="2100" b="1" dirty="0"/>
              <a:t>Spain – Guernsey</a:t>
            </a:r>
            <a:r>
              <a:rPr lang="en-GB" sz="2700" dirty="0"/>
              <a:t/>
            </a:r>
            <a:br>
              <a:rPr lang="en-GB" sz="2700" dirty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332" y="1180539"/>
            <a:ext cx="5796951" cy="18902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Type of Request:	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Selling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motor 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yacht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Type of Offence:	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Corruption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/ Importing 1213 kilos cocaine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value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2.516.000 Euro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Suspect:		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Spanish Nationa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l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Investigation Period:	2014 -2016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Value of Asset:	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209.124,03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Euro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solidFill>
                  <a:prstClr val="black"/>
                </a:solidFill>
                <a:latin typeface="Calibri"/>
              </a:rPr>
              <a:t>Outcome:		2018 Amount transferred to Spanish authorities </a:t>
            </a: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		by Guernsey </a:t>
            </a:r>
            <a:r>
              <a:rPr lang="en-GB" sz="1500" b="1" dirty="0">
                <a:solidFill>
                  <a:prstClr val="black"/>
                </a:solidFill>
                <a:latin typeface="Calibri"/>
              </a:rPr>
              <a:t>authorities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>
              <a:latin typeface="+mn-lt"/>
            </a:endParaRP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70748"/>
            <a:ext cx="2684948" cy="15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1765"/>
            <a:ext cx="2582746" cy="160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85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9" y="87474"/>
            <a:ext cx="7858811" cy="1566174"/>
          </a:xfrm>
        </p:spPr>
        <p:txBody>
          <a:bodyPr/>
          <a:lstStyle/>
          <a:p>
            <a:r>
              <a:rPr lang="en-GB" sz="2100" b="1" dirty="0"/>
              <a:t>Case example 2017 CARIN - ARIN-CARIB</a:t>
            </a:r>
            <a:br>
              <a:rPr lang="en-GB" sz="2100" b="1" dirty="0"/>
            </a:br>
            <a:r>
              <a:rPr lang="en-GB" sz="2100" b="1" dirty="0"/>
              <a:t>Denmark – Dominican Republic</a:t>
            </a:r>
            <a:r>
              <a:rPr lang="en-GB" sz="2700" dirty="0"/>
              <a:t/>
            </a:r>
            <a:br>
              <a:rPr lang="en-GB" sz="2700" dirty="0"/>
            </a:b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073" y="1293966"/>
            <a:ext cx="5680457" cy="328700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Type of Request:	</a:t>
            </a:r>
            <a:r>
              <a:rPr lang="en-GB" sz="1500" b="1" dirty="0" smtClean="0">
                <a:latin typeface="+mn-lt"/>
              </a:rPr>
              <a:t>Identify </a:t>
            </a:r>
            <a:r>
              <a:rPr lang="en-GB" sz="1500" b="1" dirty="0">
                <a:latin typeface="+mn-lt"/>
              </a:rPr>
              <a:t>real estate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Type of Offence:	</a:t>
            </a:r>
            <a:r>
              <a:rPr lang="en-GB" sz="1500" b="1" dirty="0" smtClean="0">
                <a:latin typeface="+mn-lt"/>
              </a:rPr>
              <a:t>Drug </a:t>
            </a:r>
            <a:r>
              <a:rPr lang="en-GB" sz="1500" b="1" dirty="0">
                <a:latin typeface="+mn-lt"/>
              </a:rPr>
              <a:t>trafficking – 50 kilos of amphetamine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Suspects:		2 Danish nationals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Investigation Period:	February – August 2017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Value of Asset:	</a:t>
            </a:r>
            <a:r>
              <a:rPr lang="en-GB" sz="1500" b="1" dirty="0" smtClean="0">
                <a:latin typeface="+mn-lt"/>
              </a:rPr>
              <a:t>USD </a:t>
            </a:r>
            <a:r>
              <a:rPr lang="en-GB" sz="1500" b="1" dirty="0">
                <a:latin typeface="+mn-lt"/>
              </a:rPr>
              <a:t>400.000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>
                <a:latin typeface="+mn-lt"/>
              </a:rPr>
              <a:t>Outcome:		Property currently seized and authorities 			</a:t>
            </a:r>
            <a:r>
              <a:rPr lang="en-GB" sz="1500" b="1" dirty="0" smtClean="0">
                <a:latin typeface="+mn-lt"/>
              </a:rPr>
              <a:t>awaiting </a:t>
            </a:r>
            <a:r>
              <a:rPr lang="en-GB" sz="1500" b="1" dirty="0">
                <a:latin typeface="+mn-lt"/>
              </a:rPr>
              <a:t>the confiscation judgement</a:t>
            </a:r>
          </a:p>
          <a:p>
            <a:endParaRPr lang="en-GB" sz="1500" b="1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92" y="3031925"/>
            <a:ext cx="5376191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050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b="1" dirty="0"/>
              <a:t>Case </a:t>
            </a:r>
            <a:r>
              <a:rPr lang="en-GB" sz="2100" b="1" dirty="0" smtClean="0"/>
              <a:t>example </a:t>
            </a:r>
            <a:r>
              <a:rPr lang="en-GB" sz="2100" b="1" dirty="0"/>
              <a:t>2018 </a:t>
            </a:r>
            <a:br>
              <a:rPr lang="en-GB" sz="2100" b="1" dirty="0"/>
            </a:br>
            <a:r>
              <a:rPr lang="en-GB" sz="2100" b="1" dirty="0"/>
              <a:t>France -Ukraine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15" y="1190446"/>
            <a:ext cx="4388763" cy="371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83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itle 1"/>
          <p:cNvSpPr txBox="1">
            <a:spLocks noGrp="1"/>
          </p:cNvSpPr>
          <p:nvPr>
            <p:ph type="title"/>
          </p:nvPr>
        </p:nvSpPr>
        <p:spPr>
          <a:xfrm>
            <a:off x="1105677" y="411510"/>
            <a:ext cx="7409672" cy="6480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70560">
              <a:defRPr sz="1540" b="1"/>
            </a:pPr>
            <a:r>
              <a:rPr sz="2200" dirty="0"/>
              <a:t>Case 2018</a:t>
            </a:r>
          </a:p>
          <a:p>
            <a:pPr defTabSz="670560">
              <a:defRPr sz="1540" b="1"/>
            </a:pPr>
            <a:r>
              <a:rPr sz="2200" dirty="0"/>
              <a:t>Denmark - South Africa</a:t>
            </a:r>
            <a:br>
              <a:rPr sz="2200" dirty="0"/>
            </a:br>
            <a:endParaRPr sz="2200" dirty="0"/>
          </a:p>
        </p:txBody>
      </p:sp>
      <p:pic>
        <p:nvPicPr>
          <p:cNvPr id="739" name="D5A73FF4-856C-4C64-821B-C7CA227D2F28-L0-001.jpeg" descr="D5A73FF4-856C-4C64-821B-C7CA227D2F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690" y="1590538"/>
            <a:ext cx="5453714" cy="27334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467658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itle 1"/>
          <p:cNvSpPr txBox="1">
            <a:spLocks noGrp="1"/>
          </p:cNvSpPr>
          <p:nvPr>
            <p:ph type="title"/>
          </p:nvPr>
        </p:nvSpPr>
        <p:spPr>
          <a:xfrm>
            <a:off x="1105677" y="369515"/>
            <a:ext cx="7409672" cy="686991"/>
          </a:xfrm>
          <a:prstGeom prst="rect">
            <a:avLst/>
          </a:prstGeom>
        </p:spPr>
        <p:txBody>
          <a:bodyPr/>
          <a:lstStyle/>
          <a:p>
            <a:r>
              <a:t>Four strategic goals</a:t>
            </a:r>
          </a:p>
        </p:txBody>
      </p:sp>
      <p:pic>
        <p:nvPicPr>
          <p:cNvPr id="742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4" y="1329612"/>
            <a:ext cx="8136905" cy="32819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632609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65</Words>
  <Application>Microsoft Office PowerPoint</Application>
  <PresentationFormat>On-screen Show (16:9)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Wingdings</vt:lpstr>
      <vt:lpstr>Office Theme</vt:lpstr>
      <vt:lpstr>1_Office Theme</vt:lpstr>
      <vt:lpstr>2_Office Theme</vt:lpstr>
      <vt:lpstr>3_Office Theme</vt:lpstr>
      <vt:lpstr>CARIN &amp; the regional ARIN’s</vt:lpstr>
      <vt:lpstr>CARIN &amp; the regional ARIN’s</vt:lpstr>
      <vt:lpstr>Case example CARIN 2014 -2018  Spain – Guernsey </vt:lpstr>
      <vt:lpstr>Case example 2017 CARIN - ARIN-CARIB Denmark – Dominican Republic </vt:lpstr>
      <vt:lpstr>Case example 2018  France -Ukraine</vt:lpstr>
      <vt:lpstr>Case 2018 Denmark - South Africa </vt:lpstr>
      <vt:lpstr>Four strategic goals</vt:lpstr>
    </vt:vector>
  </TitlesOfParts>
  <Company>Europol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Sourmelakis, Nikolaos</dc:creator>
  <cp:lastModifiedBy>Marcella van Berkel</cp:lastModifiedBy>
  <cp:revision>179</cp:revision>
  <dcterms:created xsi:type="dcterms:W3CDTF">2017-09-20T09:10:57Z</dcterms:created>
  <dcterms:modified xsi:type="dcterms:W3CDTF">2019-05-17T13:10:40Z</dcterms:modified>
</cp:coreProperties>
</file>